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6" r:id="rId2"/>
    <p:sldId id="257" r:id="rId3"/>
    <p:sldId id="281" r:id="rId4"/>
    <p:sldId id="282" r:id="rId5"/>
    <p:sldId id="384"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8" r:id="rId19"/>
    <p:sldId id="399" r:id="rId20"/>
    <p:sldId id="311" r:id="rId21"/>
    <p:sldId id="400" r:id="rId22"/>
    <p:sldId id="401" r:id="rId23"/>
    <p:sldId id="313" r:id="rId24"/>
    <p:sldId id="314" r:id="rId25"/>
    <p:sldId id="315" r:id="rId26"/>
    <p:sldId id="402" r:id="rId27"/>
    <p:sldId id="316" r:id="rId28"/>
    <p:sldId id="317" r:id="rId29"/>
    <p:sldId id="324" r:id="rId30"/>
    <p:sldId id="403" r:id="rId31"/>
    <p:sldId id="325" r:id="rId32"/>
    <p:sldId id="326" r:id="rId33"/>
    <p:sldId id="327" r:id="rId34"/>
    <p:sldId id="404"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405" r:id="rId51"/>
    <p:sldId id="343" r:id="rId52"/>
    <p:sldId id="344" r:id="rId53"/>
    <p:sldId id="321" r:id="rId54"/>
    <p:sldId id="320" r:id="rId55"/>
    <p:sldId id="322" r:id="rId56"/>
    <p:sldId id="323" r:id="rId57"/>
    <p:sldId id="407" r:id="rId58"/>
    <p:sldId id="406" r:id="rId59"/>
    <p:sldId id="346" r:id="rId60"/>
    <p:sldId id="345" r:id="rId61"/>
    <p:sldId id="347" r:id="rId62"/>
    <p:sldId id="348" r:id="rId63"/>
    <p:sldId id="349" r:id="rId64"/>
    <p:sldId id="350" r:id="rId65"/>
    <p:sldId id="351" r:id="rId66"/>
    <p:sldId id="352" r:id="rId67"/>
    <p:sldId id="353" r:id="rId68"/>
    <p:sldId id="355" r:id="rId69"/>
    <p:sldId id="354" r:id="rId70"/>
    <p:sldId id="356" r:id="rId71"/>
    <p:sldId id="357" r:id="rId72"/>
    <p:sldId id="358" r:id="rId73"/>
    <p:sldId id="359" r:id="rId74"/>
    <p:sldId id="360" r:id="rId75"/>
    <p:sldId id="362" r:id="rId76"/>
    <p:sldId id="361"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08" autoAdjust="0"/>
  </p:normalViewPr>
  <p:slideViewPr>
    <p:cSldViewPr>
      <p:cViewPr varScale="1">
        <p:scale>
          <a:sx n="65" d="100"/>
          <a:sy n="65" d="100"/>
        </p:scale>
        <p:origin x="-129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2CA3E0-3B01-4552-B14D-30050F5A9724}" type="datetimeFigureOut">
              <a:rPr lang="en-US" smtClean="0"/>
              <a:pPr/>
              <a:t>5/10/2016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F3F03F-43AC-405F-A221-F81E934C1AFD}" type="slidenum">
              <a:rPr lang="en-US" smtClean="0"/>
              <a:pPr/>
              <a:t>‹#›</a:t>
            </a:fld>
            <a:endParaRPr lang="en-US"/>
          </a:p>
        </p:txBody>
      </p:sp>
    </p:spTree>
    <p:extLst>
      <p:ext uri="{BB962C8B-B14F-4D97-AF65-F5344CB8AC3E}">
        <p14:creationId xmlns:p14="http://schemas.microsoft.com/office/powerpoint/2010/main" val="365727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a:t>
            </a:fld>
            <a:endParaRPr lang="en-US"/>
          </a:p>
        </p:txBody>
      </p:sp>
    </p:spTree>
    <p:extLst>
      <p:ext uri="{BB962C8B-B14F-4D97-AF65-F5344CB8AC3E}">
        <p14:creationId xmlns:p14="http://schemas.microsoft.com/office/powerpoint/2010/main" val="411777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Shanghai stock market board</a:t>
            </a:r>
            <a:r>
              <a:rPr lang="en-US" baseline="0" dirty="0" smtClean="0"/>
              <a:t> - red means price went up.</a:t>
            </a:r>
          </a:p>
          <a:p>
            <a:r>
              <a:rPr lang="en-US" baseline="0" dirty="0" smtClean="0"/>
              <a:t>Which column has the most stocks going up? - third (not second)</a:t>
            </a:r>
          </a:p>
          <a:p>
            <a:r>
              <a:rPr lang="en-US" baseline="0" dirty="0" smtClean="0"/>
              <a:t>In China, Red is associated with good fortune, Green with death.</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48</a:t>
            </a:fld>
            <a:endParaRPr lang="en-US"/>
          </a:p>
        </p:txBody>
      </p:sp>
    </p:spTree>
    <p:extLst>
      <p:ext uri="{BB962C8B-B14F-4D97-AF65-F5344CB8AC3E}">
        <p14:creationId xmlns:p14="http://schemas.microsoft.com/office/powerpoint/2010/main" val="95890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Small drawings of hands pop up to show the user what interactions are possible in the prototype</a:t>
            </a:r>
          </a:p>
          <a:p>
            <a:r>
              <a:rPr lang="en-US" sz="1200" b="0" i="0" u="none" strike="noStrike" kern="1200" baseline="0" dirty="0" smtClean="0">
                <a:solidFill>
                  <a:schemeClr val="tx1"/>
                </a:solidFill>
                <a:latin typeface="+mn-lt"/>
                <a:ea typeface="+mn-ea"/>
                <a:cs typeface="+mn-cs"/>
              </a:rPr>
              <a:t>interface.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51</a:t>
            </a:fld>
            <a:endParaRPr lang="en-US"/>
          </a:p>
        </p:txBody>
      </p:sp>
    </p:spTree>
    <p:extLst>
      <p:ext uri="{BB962C8B-B14F-4D97-AF65-F5344CB8AC3E}">
        <p14:creationId xmlns:p14="http://schemas.microsoft.com/office/powerpoint/2010/main" val="3830337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process of data visualization includes four basic stages, combined in a number of feedback</a:t>
            </a:r>
          </a:p>
          <a:p>
            <a:r>
              <a:rPr lang="en-US" sz="1200" b="0" i="0" u="none" strike="noStrike" kern="1200" baseline="0" dirty="0" smtClean="0">
                <a:solidFill>
                  <a:schemeClr val="tx1"/>
                </a:solidFill>
                <a:latin typeface="+mn-lt"/>
                <a:ea typeface="+mn-ea"/>
                <a:cs typeface="+mn-cs"/>
              </a:rPr>
              <a:t>loops.</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54</a:t>
            </a:fld>
            <a:endParaRPr lang="en-US"/>
          </a:p>
        </p:txBody>
      </p:sp>
    </p:spTree>
    <p:extLst>
      <p:ext uri="{BB962C8B-B14F-4D97-AF65-F5344CB8AC3E}">
        <p14:creationId xmlns:p14="http://schemas.microsoft.com/office/powerpoint/2010/main" val="26759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3-stage</a:t>
            </a:r>
            <a:r>
              <a:rPr lang="en-US" baseline="0" dirty="0" smtClean="0"/>
              <a:t> model of perception</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61</a:t>
            </a:fld>
            <a:endParaRPr lang="en-US"/>
          </a:p>
        </p:txBody>
      </p:sp>
    </p:spTree>
    <p:extLst>
      <p:ext uri="{BB962C8B-B14F-4D97-AF65-F5344CB8AC3E}">
        <p14:creationId xmlns:p14="http://schemas.microsoft.com/office/powerpoint/2010/main" val="149942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Four data dimensions are shown in this graph. Adding more points within any of these</a:t>
            </a:r>
          </a:p>
          <a:p>
            <a:r>
              <a:rPr lang="en-US" sz="1200" b="0" i="1" u="none" strike="noStrike" kern="1200" baseline="0" dirty="0" smtClean="0">
                <a:solidFill>
                  <a:schemeClr val="tx1"/>
                </a:solidFill>
                <a:latin typeface="+mn-lt"/>
                <a:ea typeface="+mn-ea"/>
                <a:cs typeface="+mn-cs"/>
              </a:rPr>
              <a:t>dimensions won’t change the graph’s complexity.</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72</a:t>
            </a:fld>
            <a:endParaRPr lang="en-US"/>
          </a:p>
        </p:txBody>
      </p:sp>
    </p:spTree>
    <p:extLst>
      <p:ext uri="{BB962C8B-B14F-4D97-AF65-F5344CB8AC3E}">
        <p14:creationId xmlns:p14="http://schemas.microsoft.com/office/powerpoint/2010/main" val="419369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is a great example of an aesthetically rich,</a:t>
            </a:r>
          </a:p>
          <a:p>
            <a:r>
              <a:rPr lang="en-US" sz="1200" b="0" i="1" u="none" strike="noStrike" kern="1200" baseline="0" dirty="0" smtClean="0">
                <a:solidFill>
                  <a:schemeClr val="tx1"/>
                </a:solidFill>
                <a:latin typeface="+mn-lt"/>
                <a:ea typeface="+mn-ea"/>
                <a:cs typeface="+mn-cs"/>
              </a:rPr>
              <a:t>manually-drawn piece.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75</a:t>
            </a:fld>
            <a:endParaRPr lang="en-US"/>
          </a:p>
        </p:txBody>
      </p:sp>
    </p:spTree>
    <p:extLst>
      <p:ext uri="{BB962C8B-B14F-4D97-AF65-F5344CB8AC3E}">
        <p14:creationId xmlns:p14="http://schemas.microsoft.com/office/powerpoint/2010/main" val="233442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The difference between infographics and data visualization may be loosely determined by</a:t>
            </a:r>
          </a:p>
          <a:p>
            <a:r>
              <a:rPr lang="en-US" sz="1200" b="0" i="1" u="none" strike="noStrike" kern="1200" baseline="0" dirty="0" smtClean="0">
                <a:solidFill>
                  <a:schemeClr val="tx1"/>
                </a:solidFill>
                <a:latin typeface="+mn-lt"/>
                <a:ea typeface="+mn-ea"/>
                <a:cs typeface="+mn-cs"/>
              </a:rPr>
              <a:t>the method of generation, the quantity of data represented, and the degree of aesthetic treatment</a:t>
            </a:r>
          </a:p>
          <a:p>
            <a:r>
              <a:rPr lang="en-US" sz="1200" b="0" i="1" u="none" strike="noStrike" kern="1200" baseline="0" dirty="0" smtClean="0">
                <a:solidFill>
                  <a:schemeClr val="tx1"/>
                </a:solidFill>
                <a:latin typeface="+mn-lt"/>
                <a:ea typeface="+mn-ea"/>
                <a:cs typeface="+mn-cs"/>
              </a:rPr>
              <a:t>applied.</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77</a:t>
            </a:fld>
            <a:endParaRPr lang="en-US"/>
          </a:p>
        </p:txBody>
      </p:sp>
    </p:spTree>
    <p:extLst>
      <p:ext uri="{BB962C8B-B14F-4D97-AF65-F5344CB8AC3E}">
        <p14:creationId xmlns:p14="http://schemas.microsoft.com/office/powerpoint/2010/main" val="57059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The nature of the visualization depends on which relationship (between two of the three</a:t>
            </a:r>
          </a:p>
          <a:p>
            <a:r>
              <a:rPr lang="en-US" sz="1200" b="0" i="1" u="none" strike="noStrike" kern="1200" baseline="0" dirty="0" smtClean="0">
                <a:solidFill>
                  <a:schemeClr val="tx1"/>
                </a:solidFill>
                <a:latin typeface="+mn-lt"/>
                <a:ea typeface="+mn-ea"/>
                <a:cs typeface="+mn-cs"/>
              </a:rPr>
              <a:t>components) is dominant.</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82</a:t>
            </a:fld>
            <a:endParaRPr lang="en-US"/>
          </a:p>
        </p:txBody>
      </p:sp>
    </p:spTree>
    <p:extLst>
      <p:ext uri="{BB962C8B-B14F-4D97-AF65-F5344CB8AC3E}">
        <p14:creationId xmlns:p14="http://schemas.microsoft.com/office/powerpoint/2010/main" val="3349915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Persuasive visualization aiming to show (exaggerate</a:t>
            </a:r>
            <a:r>
              <a:rPr lang="en-US" baseline="0" dirty="0" smtClean="0"/>
              <a:t>) </a:t>
            </a:r>
            <a:r>
              <a:rPr lang="en-US" dirty="0" smtClean="0"/>
              <a:t>the complexity of the health care system</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85</a:t>
            </a:fld>
            <a:endParaRPr lang="en-US"/>
          </a:p>
        </p:txBody>
      </p:sp>
    </p:spTree>
    <p:extLst>
      <p:ext uri="{BB962C8B-B14F-4D97-AF65-F5344CB8AC3E}">
        <p14:creationId xmlns:p14="http://schemas.microsoft.com/office/powerpoint/2010/main" val="32983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Participants address the Fiber Optic Tapestry by tweeting #</a:t>
            </a:r>
            <a:r>
              <a:rPr lang="en-US" sz="1200" b="0" i="1" u="none" strike="noStrike" kern="1200" baseline="0" dirty="0" err="1" smtClean="0">
                <a:solidFill>
                  <a:schemeClr val="tx1"/>
                </a:solidFill>
                <a:latin typeface="+mn-lt"/>
                <a:ea typeface="+mn-ea"/>
                <a:cs typeface="+mn-cs"/>
              </a:rPr>
              <a:t>optictapestry</a:t>
            </a:r>
            <a:r>
              <a:rPr lang="en-US" sz="1200" b="0" i="1" u="none" strike="noStrike" kern="1200" baseline="0" dirty="0" smtClean="0">
                <a:solidFill>
                  <a:schemeClr val="tx1"/>
                </a:solidFill>
                <a:latin typeface="+mn-lt"/>
                <a:ea typeface="+mn-ea"/>
                <a:cs typeface="+mn-cs"/>
              </a:rPr>
              <a:t> and a primary</a:t>
            </a:r>
          </a:p>
          <a:p>
            <a:r>
              <a:rPr lang="en-US" sz="1200" b="0" i="1" u="none" strike="noStrike" kern="1200" baseline="0" dirty="0" smtClean="0">
                <a:solidFill>
                  <a:schemeClr val="tx1"/>
                </a:solidFill>
                <a:latin typeface="+mn-lt"/>
                <a:ea typeface="+mn-ea"/>
                <a:cs typeface="+mn-cs"/>
              </a:rPr>
              <a:t>color—the tapestry displays the colors in algorithmically-determined patterns.</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87</a:t>
            </a:fld>
            <a:endParaRPr lang="en-US"/>
          </a:p>
        </p:txBody>
      </p:sp>
    </p:spTree>
    <p:extLst>
      <p:ext uri="{BB962C8B-B14F-4D97-AF65-F5344CB8AC3E}">
        <p14:creationId xmlns:p14="http://schemas.microsoft.com/office/powerpoint/2010/main" val="120910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7</a:t>
            </a:fld>
            <a:endParaRPr lang="en-US"/>
          </a:p>
        </p:txBody>
      </p:sp>
    </p:spTree>
    <p:extLst>
      <p:ext uri="{BB962C8B-B14F-4D97-AF65-F5344CB8AC3E}">
        <p14:creationId xmlns:p14="http://schemas.microsoft.com/office/powerpoint/2010/main" val="199813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Beautiful Visualization: Looking at Data through the Eyes of Experts (Theory in Practice) </a:t>
            </a:r>
          </a:p>
          <a:p>
            <a:r>
              <a:rPr lang="en-US" dirty="0" smtClean="0"/>
              <a:t>http://www.amazon.com/exec/obidos/ASIN/1449379869/braipick-20</a:t>
            </a:r>
          </a:p>
          <a:p>
            <a:endParaRPr lang="en-US" dirty="0" smtClean="0"/>
          </a:p>
          <a:p>
            <a:r>
              <a:rPr lang="en-US" dirty="0" smtClean="0"/>
              <a:t>The Visual Display of Quantitative Information by Edward R. </a:t>
            </a:r>
            <a:r>
              <a:rPr lang="en-US" dirty="0" err="1" smtClean="0"/>
              <a:t>Tufte</a:t>
            </a:r>
            <a:endParaRPr lang="en-US" dirty="0" smtClean="0"/>
          </a:p>
          <a:p>
            <a:r>
              <a:rPr lang="en-US" dirty="0" smtClean="0"/>
              <a:t>-classic</a:t>
            </a:r>
          </a:p>
          <a:p>
            <a:endParaRPr lang="en-US" dirty="0" smtClean="0"/>
          </a:p>
          <a:p>
            <a:r>
              <a:rPr lang="en-US" dirty="0" smtClean="0"/>
              <a:t>Communicating Data with Tableau 1st Edition</a:t>
            </a:r>
          </a:p>
          <a:p>
            <a:r>
              <a:rPr lang="en-US" dirty="0" smtClean="0"/>
              <a:t>-very good reviews</a:t>
            </a:r>
          </a:p>
          <a:p>
            <a:r>
              <a:rPr lang="en-US" dirty="0" smtClean="0"/>
              <a:t>-communication theory and examples in tableau</a:t>
            </a:r>
          </a:p>
          <a:p>
            <a:endParaRPr lang="en-US" dirty="0" smtClean="0"/>
          </a:p>
          <a:p>
            <a:r>
              <a:rPr lang="en-US" dirty="0" smtClean="0"/>
              <a:t>Interactive Data Visualization for the Web (D3 book)</a:t>
            </a:r>
          </a:p>
          <a:p>
            <a:r>
              <a:rPr lang="en-US" dirty="0" smtClean="0"/>
              <a:t>http://chimera.labs.oreilly.com/books/1230000000345/index.html</a:t>
            </a:r>
          </a:p>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8</a:t>
            </a:fld>
            <a:endParaRPr lang="en-US"/>
          </a:p>
        </p:txBody>
      </p:sp>
    </p:spTree>
    <p:extLst>
      <p:ext uri="{BB962C8B-B14F-4D97-AF65-F5344CB8AC3E}">
        <p14:creationId xmlns:p14="http://schemas.microsoft.com/office/powerpoint/2010/main" val="301615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 is a fundamental component in much of our cognitive activity.</a:t>
            </a:r>
          </a:p>
          <a:p>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23</a:t>
            </a:fld>
            <a:endParaRPr lang="en-US"/>
          </a:p>
        </p:txBody>
      </p:sp>
    </p:spTree>
    <p:extLst>
      <p:ext uri="{BB962C8B-B14F-4D97-AF65-F5344CB8AC3E}">
        <p14:creationId xmlns:p14="http://schemas.microsoft.com/office/powerpoint/2010/main" val="636643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shows a visualization derived from</a:t>
            </a:r>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multibeam</a:t>
            </a:r>
            <a:r>
              <a:rPr lang="en-US" sz="1200" b="0" i="0" u="none" strike="noStrike" kern="1200" baseline="0" dirty="0" smtClean="0">
                <a:solidFill>
                  <a:schemeClr val="tx1"/>
                </a:solidFill>
                <a:latin typeface="+mn-lt"/>
                <a:ea typeface="+mn-ea"/>
                <a:cs typeface="+mn-cs"/>
              </a:rPr>
              <a:t> echo sounder scanning part of </a:t>
            </a:r>
            <a:r>
              <a:rPr lang="en-US" sz="1200" b="0" i="0" u="none" strike="noStrike" kern="1200" baseline="0" dirty="0" err="1" smtClean="0">
                <a:solidFill>
                  <a:schemeClr val="tx1"/>
                </a:solidFill>
                <a:latin typeface="+mn-lt"/>
                <a:ea typeface="+mn-ea"/>
                <a:cs typeface="+mn-cs"/>
              </a:rPr>
              <a:t>Passamoquoddy</a:t>
            </a:r>
            <a:r>
              <a:rPr lang="en-US" sz="1200" b="0" i="0" u="none" strike="noStrike" kern="1200" baseline="0" dirty="0" smtClean="0">
                <a:solidFill>
                  <a:schemeClr val="tx1"/>
                </a:solidFill>
                <a:latin typeface="+mn-lt"/>
                <a:ea typeface="+mn-ea"/>
                <a:cs typeface="+mn-cs"/>
              </a:rPr>
              <a:t> Bay, between Maine, in the United</a:t>
            </a:r>
          </a:p>
          <a:p>
            <a:r>
              <a:rPr lang="en-US" sz="1200" b="0" i="0" u="none" strike="noStrike" kern="1200" baseline="0" dirty="0" smtClean="0">
                <a:solidFill>
                  <a:schemeClr val="tx1"/>
                </a:solidFill>
                <a:latin typeface="+mn-lt"/>
                <a:ea typeface="+mn-ea"/>
                <a:cs typeface="+mn-cs"/>
              </a:rPr>
              <a:t>States, and New Brunswick, Canada, where the tides are the highest in the world. Approximately</a:t>
            </a:r>
          </a:p>
          <a:p>
            <a:r>
              <a:rPr lang="en-US" sz="1200" b="0" i="0" u="none" strike="noStrike" kern="1200" baseline="0" dirty="0" smtClean="0">
                <a:solidFill>
                  <a:schemeClr val="tx1"/>
                </a:solidFill>
                <a:latin typeface="+mn-lt"/>
                <a:ea typeface="+mn-ea"/>
                <a:cs typeface="+mn-cs"/>
              </a:rPr>
              <a:t>one million measurements were made. Traditionally, this kind of data is presented in the form</a:t>
            </a:r>
          </a:p>
          <a:p>
            <a:r>
              <a:rPr lang="en-US" sz="1200" b="0" i="0" u="none" strike="noStrike" kern="1200" baseline="0" dirty="0" smtClean="0">
                <a:solidFill>
                  <a:schemeClr val="tx1"/>
                </a:solidFill>
                <a:latin typeface="+mn-lt"/>
                <a:ea typeface="+mn-ea"/>
                <a:cs typeface="+mn-cs"/>
              </a:rPr>
              <a:t>of a nautical chart with contours and spot soundings. However, when the data is converted to a height field and displayed using standard computer graphics techniques, many things become</a:t>
            </a:r>
          </a:p>
          <a:p>
            <a:r>
              <a:rPr lang="en-US" sz="1200" b="0" i="0" u="none" strike="noStrike" kern="1200" baseline="0" dirty="0" smtClean="0">
                <a:solidFill>
                  <a:schemeClr val="tx1"/>
                </a:solidFill>
                <a:latin typeface="+mn-lt"/>
                <a:ea typeface="+mn-ea"/>
                <a:cs typeface="+mn-cs"/>
              </a:rPr>
              <a:t>visible that were previously invisible on the chart. A pattern of features called </a:t>
            </a:r>
            <a:r>
              <a:rPr lang="en-US" sz="1200" b="0" i="1" u="none" strike="noStrike" kern="1200" baseline="0" dirty="0" smtClean="0">
                <a:solidFill>
                  <a:schemeClr val="tx1"/>
                </a:solidFill>
                <a:latin typeface="+mn-lt"/>
                <a:ea typeface="+mn-ea"/>
                <a:cs typeface="+mn-cs"/>
              </a:rPr>
              <a:t>pockmarks </a:t>
            </a:r>
            <a:r>
              <a:rPr lang="en-US" sz="1200" b="0" i="0" u="none" strike="noStrike" kern="1200" baseline="0" dirty="0" smtClean="0">
                <a:solidFill>
                  <a:schemeClr val="tx1"/>
                </a:solidFill>
                <a:latin typeface="+mn-lt"/>
                <a:ea typeface="+mn-ea"/>
                <a:cs typeface="+mn-cs"/>
              </a:rPr>
              <a:t>can</a:t>
            </a:r>
          </a:p>
          <a:p>
            <a:r>
              <a:rPr lang="en-US" sz="1200" b="0" i="0" u="none" strike="noStrike" kern="1200" baseline="0" dirty="0" smtClean="0">
                <a:solidFill>
                  <a:schemeClr val="tx1"/>
                </a:solidFill>
                <a:latin typeface="+mn-lt"/>
                <a:ea typeface="+mn-ea"/>
                <a:cs typeface="+mn-cs"/>
              </a:rPr>
              <a:t>immediately be seen, and it is easy to see how they form lines. Also visible are various problems</a:t>
            </a:r>
          </a:p>
          <a:p>
            <a:r>
              <a:rPr lang="en-US" sz="1200" b="0" i="0" u="none" strike="noStrike" kern="1200" baseline="0" dirty="0" smtClean="0">
                <a:solidFill>
                  <a:schemeClr val="tx1"/>
                </a:solidFill>
                <a:latin typeface="+mn-lt"/>
                <a:ea typeface="+mn-ea"/>
                <a:cs typeface="+mn-cs"/>
              </a:rPr>
              <a:t>with the data. The linear ripples (not aligned with the pockmarks) are errors in the data because</a:t>
            </a:r>
          </a:p>
          <a:p>
            <a:r>
              <a:rPr lang="en-US" sz="1200" b="0" i="0" u="none" strike="noStrike" kern="1200" baseline="0" dirty="0" smtClean="0">
                <a:solidFill>
                  <a:schemeClr val="tx1"/>
                </a:solidFill>
                <a:latin typeface="+mn-lt"/>
                <a:ea typeface="+mn-ea"/>
                <a:cs typeface="+mn-cs"/>
              </a:rPr>
              <a:t>the roll of the ship that took the measurements was not properly taken into account.</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27</a:t>
            </a:fld>
            <a:endParaRPr lang="en-US"/>
          </a:p>
        </p:txBody>
      </p:sp>
    </p:spTree>
    <p:extLst>
      <p:ext uri="{BB962C8B-B14F-4D97-AF65-F5344CB8AC3E}">
        <p14:creationId xmlns:p14="http://schemas.microsoft.com/office/powerpoint/2010/main" val="64766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Three graphics. Each could be said to be a visualization.</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31</a:t>
            </a:fld>
            <a:endParaRPr lang="en-US"/>
          </a:p>
        </p:txBody>
      </p:sp>
    </p:spTree>
    <p:extLst>
      <p:ext uri="{BB962C8B-B14F-4D97-AF65-F5344CB8AC3E}">
        <p14:creationId xmlns:p14="http://schemas.microsoft.com/office/powerpoint/2010/main" val="111268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major visual pathways of the Macaque monkey. This diagram is included to illustrate the structural</a:t>
            </a:r>
          </a:p>
          <a:p>
            <a:r>
              <a:rPr lang="en-US" sz="1200" b="0" i="0" u="none" strike="noStrike" kern="1200" baseline="0" dirty="0" smtClean="0">
                <a:solidFill>
                  <a:schemeClr val="tx1"/>
                </a:solidFill>
                <a:latin typeface="+mn-lt"/>
                <a:ea typeface="+mn-ea"/>
                <a:cs typeface="+mn-cs"/>
              </a:rPr>
              <a:t>complexity of the visual system. </a:t>
            </a:r>
            <a:r>
              <a:rPr lang="en-US" sz="1200" b="0" i="1" u="none" strike="noStrike" kern="1200" baseline="0" dirty="0" smtClean="0">
                <a:solidFill>
                  <a:schemeClr val="tx1"/>
                </a:solidFill>
                <a:latin typeface="+mn-lt"/>
                <a:ea typeface="+mn-ea"/>
                <a:cs typeface="+mn-cs"/>
              </a:rPr>
              <a:t>Adapted from </a:t>
            </a:r>
            <a:r>
              <a:rPr lang="en-US" sz="1200" b="0" i="1" u="none" strike="noStrike" kern="1200" baseline="0" dirty="0" err="1" smtClean="0">
                <a:solidFill>
                  <a:schemeClr val="tx1"/>
                </a:solidFill>
                <a:latin typeface="+mn-lt"/>
                <a:ea typeface="+mn-ea"/>
                <a:cs typeface="+mn-cs"/>
              </a:rPr>
              <a:t>Distler</a:t>
            </a:r>
            <a:r>
              <a:rPr lang="en-US" sz="1200" b="0" i="1" u="none" strike="noStrike" kern="1200" baseline="0" dirty="0" smtClean="0">
                <a:solidFill>
                  <a:schemeClr val="tx1"/>
                </a:solidFill>
                <a:latin typeface="+mn-lt"/>
                <a:ea typeface="+mn-ea"/>
                <a:cs typeface="+mn-cs"/>
              </a:rPr>
              <a:t> et al. (1993); notes added. V1–V4, visual areas 1–4; PO,</a:t>
            </a:r>
          </a:p>
          <a:p>
            <a:r>
              <a:rPr lang="en-US" sz="1200" b="0" i="1" u="none" strike="noStrike" kern="1200" baseline="0" dirty="0" err="1" smtClean="0">
                <a:solidFill>
                  <a:schemeClr val="tx1"/>
                </a:solidFill>
                <a:latin typeface="+mn-lt"/>
                <a:ea typeface="+mn-ea"/>
                <a:cs typeface="+mn-cs"/>
              </a:rPr>
              <a:t>parieto</a:t>
            </a:r>
            <a:r>
              <a:rPr lang="en-US" sz="1200" b="0" i="1" u="none" strike="noStrike" kern="1200" baseline="0" dirty="0" smtClean="0">
                <a:solidFill>
                  <a:schemeClr val="tx1"/>
                </a:solidFill>
                <a:latin typeface="+mn-lt"/>
                <a:ea typeface="+mn-ea"/>
                <a:cs typeface="+mn-cs"/>
              </a:rPr>
              <a:t>-occipital area; MT, middle temporal area (also called V5); DP, dorsal </a:t>
            </a:r>
            <a:r>
              <a:rPr lang="en-US" sz="1200" b="0" i="1" u="none" strike="noStrike" kern="1200" baseline="0" dirty="0" err="1" smtClean="0">
                <a:solidFill>
                  <a:schemeClr val="tx1"/>
                </a:solidFill>
                <a:latin typeface="+mn-lt"/>
                <a:ea typeface="+mn-ea"/>
                <a:cs typeface="+mn-cs"/>
              </a:rPr>
              <a:t>prestiate</a:t>
            </a:r>
            <a:r>
              <a:rPr lang="en-US" sz="1200" b="0" i="1" u="none" strike="noStrike" kern="1200" baseline="0" dirty="0" smtClean="0">
                <a:solidFill>
                  <a:schemeClr val="tx1"/>
                </a:solidFill>
                <a:latin typeface="+mn-lt"/>
                <a:ea typeface="+mn-ea"/>
                <a:cs typeface="+mn-cs"/>
              </a:rPr>
              <a:t> area; PP, posterior</a:t>
            </a:r>
          </a:p>
          <a:p>
            <a:r>
              <a:rPr lang="en-US" sz="1200" b="0" i="1" u="none" strike="noStrike" kern="1200" baseline="0" dirty="0" smtClean="0">
                <a:solidFill>
                  <a:schemeClr val="tx1"/>
                </a:solidFill>
                <a:latin typeface="+mn-lt"/>
                <a:ea typeface="+mn-ea"/>
                <a:cs typeface="+mn-cs"/>
              </a:rPr>
              <a:t>parietal complex; STS, </a:t>
            </a:r>
            <a:r>
              <a:rPr lang="en-US" sz="1200" b="0" i="1" u="none" strike="noStrike" kern="1200" baseline="0" dirty="0" err="1" smtClean="0">
                <a:solidFill>
                  <a:schemeClr val="tx1"/>
                </a:solidFill>
                <a:latin typeface="+mn-lt"/>
                <a:ea typeface="+mn-ea"/>
                <a:cs typeface="+mn-cs"/>
              </a:rPr>
              <a:t>superiotemporal</a:t>
            </a:r>
            <a:r>
              <a:rPr lang="en-US" sz="1200" b="0" i="1" u="none" strike="noStrike" kern="1200" baseline="0" dirty="0" smtClean="0">
                <a:solidFill>
                  <a:schemeClr val="tx1"/>
                </a:solidFill>
                <a:latin typeface="+mn-lt"/>
                <a:ea typeface="+mn-ea"/>
                <a:cs typeface="+mn-cs"/>
              </a:rPr>
              <a:t> sulcus complex; IT, </a:t>
            </a:r>
            <a:r>
              <a:rPr lang="en-US" sz="1200" b="0" i="1" u="none" strike="noStrike" kern="1200" baseline="0" dirty="0" err="1" smtClean="0">
                <a:solidFill>
                  <a:schemeClr val="tx1"/>
                </a:solidFill>
                <a:latin typeface="+mn-lt"/>
                <a:ea typeface="+mn-ea"/>
                <a:cs typeface="+mn-cs"/>
              </a:rPr>
              <a:t>inferotemporal</a:t>
            </a:r>
            <a:r>
              <a:rPr lang="en-US" sz="1200" b="0" i="1" u="none" strike="noStrike" kern="1200" baseline="0" dirty="0" smtClean="0">
                <a:solidFill>
                  <a:schemeClr val="tx1"/>
                </a:solidFill>
                <a:latin typeface="+mn-lt"/>
                <a:ea typeface="+mn-ea"/>
                <a:cs typeface="+mn-cs"/>
              </a:rPr>
              <a:t> cortex.</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40</a:t>
            </a:fld>
            <a:endParaRPr lang="en-US"/>
          </a:p>
        </p:txBody>
      </p:sp>
    </p:spTree>
    <p:extLst>
      <p:ext uri="{BB962C8B-B14F-4D97-AF65-F5344CB8AC3E}">
        <p14:creationId xmlns:p14="http://schemas.microsoft.com/office/powerpoint/2010/main" val="363507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a:t>
            </a:r>
            <a:r>
              <a:rPr lang="en-US" baseline="0" dirty="0" smtClean="0"/>
              <a:t> knowledge of illusion, the effect still persists. This shows some processing is hard-wired into the brain.</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44</a:t>
            </a:fld>
            <a:endParaRPr lang="en-US"/>
          </a:p>
        </p:txBody>
      </p:sp>
    </p:spTree>
    <p:extLst>
      <p:ext uri="{BB962C8B-B14F-4D97-AF65-F5344CB8AC3E}">
        <p14:creationId xmlns:p14="http://schemas.microsoft.com/office/powerpoint/2010/main" val="3890628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 textures - vert/</a:t>
            </a:r>
            <a:r>
              <a:rPr lang="en-US" dirty="0" err="1" smtClean="0"/>
              <a:t>horz</a:t>
            </a:r>
            <a:r>
              <a:rPr lang="en-US" dirty="0" smtClean="0"/>
              <a:t> T is hard to differentiate. Oblique T is easy to differentiate from inverted T. Circles are easiest</a:t>
            </a:r>
            <a:r>
              <a:rPr lang="en-US" baseline="0" dirty="0" smtClean="0"/>
              <a:t> to differentiate.</a:t>
            </a:r>
            <a:endParaRPr lang="en-US" dirty="0"/>
          </a:p>
        </p:txBody>
      </p:sp>
      <p:sp>
        <p:nvSpPr>
          <p:cNvPr id="4" name="Slide Number Placeholder 3"/>
          <p:cNvSpPr>
            <a:spLocks noGrp="1"/>
          </p:cNvSpPr>
          <p:nvPr>
            <p:ph type="sldNum" sz="quarter" idx="10"/>
          </p:nvPr>
        </p:nvSpPr>
        <p:spPr/>
        <p:txBody>
          <a:bodyPr/>
          <a:lstStyle/>
          <a:p>
            <a:fld id="{76F3F03F-43AC-405F-A221-F81E934C1AFD}" type="slidenum">
              <a:rPr lang="en-US" smtClean="0"/>
              <a:pPr/>
              <a:t>46</a:t>
            </a:fld>
            <a:endParaRPr lang="en-US"/>
          </a:p>
        </p:txBody>
      </p:sp>
    </p:spTree>
    <p:extLst>
      <p:ext uri="{BB962C8B-B14F-4D97-AF65-F5344CB8AC3E}">
        <p14:creationId xmlns:p14="http://schemas.microsoft.com/office/powerpoint/2010/main" val="39187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0"/>
            <a:ext cx="7772400" cy="1066800"/>
          </a:xfrm>
          <a:prstGeom prst="roundRect">
            <a:avLst/>
          </a:prstGeom>
          <a:solidFill>
            <a:schemeClr val="accent5">
              <a:lumMod val="20000"/>
              <a:lumOff val="80000"/>
            </a:schemeClr>
          </a:solidFill>
          <a:ln w="28575">
            <a:solidFill>
              <a:schemeClr val="accent6">
                <a:lumMod val="50000"/>
              </a:schemeClr>
            </a:solidFill>
          </a:ln>
        </p:spPr>
        <p:txBody>
          <a:bodyPr/>
          <a:lstStyle>
            <a:lvl1pPr algn="ctr">
              <a:defRPr sz="3600" u="none">
                <a:solidFill>
                  <a:srgbClr val="FF0000"/>
                </a:solidFill>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3886200"/>
            <a:ext cx="7010400" cy="1752600"/>
          </a:xfrm>
        </p:spPr>
        <p:txBody>
          <a:bodyPr/>
          <a:lstStyle>
            <a:lvl1pPr marL="0" indent="0" algn="ctr">
              <a:buNone/>
              <a:defRPr sz="2000" b="1">
                <a:latin typeface="Lucida Sans" panose="020B0602030504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945687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75751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078667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85800"/>
            <a:ext cx="1962150" cy="464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85800"/>
            <a:ext cx="5734050" cy="464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392189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764245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prstGeom prst="roundRect">
            <a:avLst/>
          </a:prstGeom>
          <a:solidFill>
            <a:schemeClr val="accent5">
              <a:lumMod val="20000"/>
              <a:lumOff val="80000"/>
            </a:schemeClr>
          </a:solidFill>
          <a:ln w="25400" cmpd="sng">
            <a:solidFill>
              <a:schemeClr val="tx1"/>
            </a:solidFill>
            <a:prstDash val="solid"/>
          </a:ln>
        </p:spPr>
        <p:txBody>
          <a:bodyPr/>
          <a:lstStyle>
            <a:lvl1pPr algn="ct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sz="2200">
                <a:latin typeface="Lucida Sans" panose="020B0602030504020204" pitchFamily="34" charset="0"/>
              </a:defRPr>
            </a:lvl1pPr>
            <a:lvl2pPr marL="742950" indent="-285750">
              <a:buFont typeface="Arial" panose="020B0604020202020204" pitchFamily="34" charset="0"/>
              <a:buChar char="•"/>
              <a:defRPr sz="2000">
                <a:latin typeface="Lucida Sans" panose="020B0602030504020204" pitchFamily="34" charset="0"/>
              </a:defRPr>
            </a:lvl2pPr>
            <a:lvl3pPr marL="1143000" indent="-228600">
              <a:buFont typeface="Lucida Sans" panose="020B0602030504020204" pitchFamily="34" charset="0"/>
              <a:buChar char="–"/>
              <a:defRPr>
                <a:latin typeface="Lucida Sans" panose="020B0602030504020204" pitchFamily="34" charset="0"/>
              </a:defRPr>
            </a:lvl3pPr>
            <a:lvl4pPr marL="1600200" indent="-228600">
              <a:buFont typeface="Lucida Sans" panose="020B0602030504020204" pitchFamily="34" charset="0"/>
              <a:buChar cha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830135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238487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789880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099802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7805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31100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5/10/2016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4583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60400" y="317500"/>
            <a:ext cx="7848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29699" name="Rectangle 3"/>
          <p:cNvSpPr>
            <a:spLocks noGrp="1" noChangeArrowheads="1"/>
          </p:cNvSpPr>
          <p:nvPr>
            <p:ph type="body" idx="1"/>
          </p:nvPr>
        </p:nvSpPr>
        <p:spPr bwMode="auto">
          <a:xfrm>
            <a:off x="685800" y="1219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sp>
        <p:nvSpPr>
          <p:cNvPr id="2970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fld id="{1D8BD707-D9CF-40AE-B4C6-C98DA3205C09}" type="datetimeFigureOut">
              <a:rPr lang="en-US" smtClean="0"/>
              <a:pPr/>
              <a:t>5/10/2016</a:t>
            </a:fld>
            <a:endParaRPr lang="en-US"/>
          </a:p>
        </p:txBody>
      </p:sp>
      <p:sp>
        <p:nvSpPr>
          <p:cNvPr id="297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297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r" rtl="0" eaLnBrk="1" fontAlgn="base" hangingPunct="1">
        <a:spcBef>
          <a:spcPct val="0"/>
        </a:spcBef>
        <a:spcAft>
          <a:spcPct val="0"/>
        </a:spcAft>
        <a:defRPr sz="2400">
          <a:solidFill>
            <a:schemeClr val="tx2"/>
          </a:solidFill>
          <a:latin typeface="Calibri" panose="020F0502020204030204" pitchFamily="34" charset="0"/>
          <a:ea typeface="+mj-ea"/>
          <a:cs typeface="+mj-cs"/>
        </a:defRPr>
      </a:lvl1pPr>
      <a:lvl2pPr algn="r" rtl="0" eaLnBrk="1" fontAlgn="base" hangingPunct="1">
        <a:spcBef>
          <a:spcPct val="0"/>
        </a:spcBef>
        <a:spcAft>
          <a:spcPct val="0"/>
        </a:spcAft>
        <a:defRPr sz="2000">
          <a:solidFill>
            <a:schemeClr val="tx2"/>
          </a:solidFill>
          <a:latin typeface="Times New Roman" pitchFamily="18" charset="0"/>
        </a:defRPr>
      </a:lvl2pPr>
      <a:lvl3pPr algn="r" rtl="0" eaLnBrk="1" fontAlgn="base" hangingPunct="1">
        <a:spcBef>
          <a:spcPct val="0"/>
        </a:spcBef>
        <a:spcAft>
          <a:spcPct val="0"/>
        </a:spcAft>
        <a:defRPr sz="2000">
          <a:solidFill>
            <a:schemeClr val="tx2"/>
          </a:solidFill>
          <a:latin typeface="Times New Roman" pitchFamily="18" charset="0"/>
        </a:defRPr>
      </a:lvl3pPr>
      <a:lvl4pPr algn="r" rtl="0" eaLnBrk="1" fontAlgn="base" hangingPunct="1">
        <a:spcBef>
          <a:spcPct val="0"/>
        </a:spcBef>
        <a:spcAft>
          <a:spcPct val="0"/>
        </a:spcAft>
        <a:defRPr sz="2000">
          <a:solidFill>
            <a:schemeClr val="tx2"/>
          </a:solidFill>
          <a:latin typeface="Times New Roman" pitchFamily="18" charset="0"/>
        </a:defRPr>
      </a:lvl4pPr>
      <a:lvl5pPr algn="r" rtl="0" eaLnBrk="1" fontAlgn="base" hangingPunct="1">
        <a:spcBef>
          <a:spcPct val="0"/>
        </a:spcBef>
        <a:spcAft>
          <a:spcPct val="0"/>
        </a:spcAft>
        <a:defRPr sz="2000">
          <a:solidFill>
            <a:schemeClr val="tx2"/>
          </a:solidFill>
          <a:latin typeface="Times New Roman" pitchFamily="18" charset="0"/>
        </a:defRPr>
      </a:lvl5pPr>
      <a:lvl6pPr marL="457200" algn="r" rtl="0" eaLnBrk="1" fontAlgn="base" hangingPunct="1">
        <a:spcBef>
          <a:spcPct val="0"/>
        </a:spcBef>
        <a:spcAft>
          <a:spcPct val="0"/>
        </a:spcAft>
        <a:defRPr sz="2000">
          <a:solidFill>
            <a:schemeClr val="tx2"/>
          </a:solidFill>
          <a:latin typeface="Times New Roman" pitchFamily="18" charset="0"/>
        </a:defRPr>
      </a:lvl6pPr>
      <a:lvl7pPr marL="914400" algn="r" rtl="0" eaLnBrk="1" fontAlgn="base" hangingPunct="1">
        <a:spcBef>
          <a:spcPct val="0"/>
        </a:spcBef>
        <a:spcAft>
          <a:spcPct val="0"/>
        </a:spcAft>
        <a:defRPr sz="2000">
          <a:solidFill>
            <a:schemeClr val="tx2"/>
          </a:solidFill>
          <a:latin typeface="Times New Roman" pitchFamily="18" charset="0"/>
        </a:defRPr>
      </a:lvl7pPr>
      <a:lvl8pPr marL="1371600" algn="r" rtl="0" eaLnBrk="1" fontAlgn="base" hangingPunct="1">
        <a:spcBef>
          <a:spcPct val="0"/>
        </a:spcBef>
        <a:spcAft>
          <a:spcPct val="0"/>
        </a:spcAft>
        <a:defRPr sz="2000">
          <a:solidFill>
            <a:schemeClr val="tx2"/>
          </a:solidFill>
          <a:latin typeface="Times New Roman" pitchFamily="18" charset="0"/>
        </a:defRPr>
      </a:lvl8pPr>
      <a:lvl9pPr marL="1828800" algn="r" rtl="0" eaLnBrk="1" fontAlgn="base" hangingPunct="1">
        <a:spcBef>
          <a:spcPct val="0"/>
        </a:spcBef>
        <a:spcAft>
          <a:spcPct val="0"/>
        </a:spcAft>
        <a:defRPr sz="20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28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70-530 Data Visualization</a:t>
            </a:r>
            <a:endParaRPr lang="en-US" dirty="0"/>
          </a:p>
        </p:txBody>
      </p:sp>
      <p:sp>
        <p:nvSpPr>
          <p:cNvPr id="3" name="Subtitle 2"/>
          <p:cNvSpPr>
            <a:spLocks noGrp="1"/>
          </p:cNvSpPr>
          <p:nvPr>
            <p:ph type="subTitle" idx="1"/>
          </p:nvPr>
        </p:nvSpPr>
        <p:spPr/>
        <p:txBody>
          <a:bodyPr/>
          <a:lstStyle/>
          <a:p>
            <a:r>
              <a:rPr lang="en-US" dirty="0" smtClean="0"/>
              <a:t>Week 1 - Introduction</a:t>
            </a:r>
            <a:endParaRPr lang="en-US" dirty="0" smtClean="0">
              <a:solidFill>
                <a:srgbClr val="FF0000"/>
              </a:solidFill>
            </a:endParaRPr>
          </a:p>
          <a:p>
            <a:endParaRPr lang="en-US" dirty="0"/>
          </a:p>
        </p:txBody>
      </p:sp>
    </p:spTree>
    <p:extLst>
      <p:ext uri="{BB962C8B-B14F-4D97-AF65-F5344CB8AC3E}">
        <p14:creationId xmlns:p14="http://schemas.microsoft.com/office/powerpoint/2010/main" val="1388128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Dates</a:t>
            </a:r>
            <a:endParaRPr lang="en-US" dirty="0"/>
          </a:p>
        </p:txBody>
      </p:sp>
      <p:sp>
        <p:nvSpPr>
          <p:cNvPr id="3" name="Content Placeholder 2"/>
          <p:cNvSpPr>
            <a:spLocks noGrp="1"/>
          </p:cNvSpPr>
          <p:nvPr>
            <p:ph idx="1"/>
          </p:nvPr>
        </p:nvSpPr>
        <p:spPr/>
        <p:txBody>
          <a:bodyPr/>
          <a:lstStyle/>
          <a:p>
            <a:r>
              <a:rPr lang="en-US" b="1" dirty="0"/>
              <a:t>Discussions</a:t>
            </a:r>
            <a:r>
              <a:rPr lang="en-US" dirty="0"/>
              <a:t>: Initial posts due Thursday by 11:59PM CST; all follow-up posts due Saturday by 11:59PM CST.  </a:t>
            </a:r>
          </a:p>
          <a:p>
            <a:endParaRPr lang="en-US" b="1" dirty="0" smtClean="0"/>
          </a:p>
          <a:p>
            <a:r>
              <a:rPr lang="en-US" b="1" dirty="0" smtClean="0"/>
              <a:t>Quizzes</a:t>
            </a:r>
            <a:r>
              <a:rPr lang="en-US" dirty="0"/>
              <a:t>: Due Sunday by 11:59PM CST.</a:t>
            </a:r>
          </a:p>
          <a:p>
            <a:endParaRPr lang="en-US" b="1" dirty="0" smtClean="0"/>
          </a:p>
          <a:p>
            <a:r>
              <a:rPr lang="en-US" b="1" dirty="0" smtClean="0"/>
              <a:t>Final </a:t>
            </a:r>
            <a:r>
              <a:rPr lang="en-US" b="1" dirty="0"/>
              <a:t>Exam</a:t>
            </a:r>
            <a:r>
              <a:rPr lang="en-US" dirty="0"/>
              <a:t>: Due Sunday by 11:59PM CST of Week 8.</a:t>
            </a:r>
          </a:p>
          <a:p>
            <a:endParaRPr lang="en-US" b="1" dirty="0" smtClean="0"/>
          </a:p>
          <a:p>
            <a:r>
              <a:rPr lang="en-US" b="1" dirty="0" smtClean="0"/>
              <a:t>Projects</a:t>
            </a:r>
            <a:r>
              <a:rPr lang="en-US" dirty="0"/>
              <a:t>: Due Sunday by 11:59PM CST on selected weeks (see Course Schedule, below).</a:t>
            </a:r>
          </a:p>
          <a:p>
            <a:endParaRPr lang="en-US" dirty="0"/>
          </a:p>
        </p:txBody>
      </p:sp>
    </p:spTree>
    <p:extLst>
      <p:ext uri="{BB962C8B-B14F-4D97-AF65-F5344CB8AC3E}">
        <p14:creationId xmlns:p14="http://schemas.microsoft.com/office/powerpoint/2010/main" val="3331210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and Grading</a:t>
            </a:r>
            <a:endParaRPr lang="en-US" dirty="0"/>
          </a:p>
        </p:txBody>
      </p:sp>
      <p:sp>
        <p:nvSpPr>
          <p:cNvPr id="3" name="Content Placeholder 2"/>
          <p:cNvSpPr>
            <a:spLocks noGrp="1"/>
          </p:cNvSpPr>
          <p:nvPr>
            <p:ph idx="1"/>
          </p:nvPr>
        </p:nvSpPr>
        <p:spPr/>
        <p:txBody>
          <a:bodyPr/>
          <a:lstStyle/>
          <a:p>
            <a:r>
              <a:rPr lang="en-US" dirty="0"/>
              <a:t>Your course grade will be based on the following requirements</a:t>
            </a:r>
            <a:r>
              <a:rPr lang="en-US" dirty="0" smtClean="0"/>
              <a:t>:</a:t>
            </a:r>
          </a:p>
          <a:p>
            <a:endParaRPr lang="en-US" dirty="0"/>
          </a:p>
          <a:p>
            <a:endParaRPr lang="en-US" dirty="0"/>
          </a:p>
        </p:txBody>
      </p:sp>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938" y="2525712"/>
            <a:ext cx="11187641"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476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Questions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Answer </a:t>
            </a:r>
            <a:r>
              <a:rPr lang="en-US" dirty="0"/>
              <a:t>a question or comment on a topic based on some research or readings. </a:t>
            </a:r>
            <a:endParaRPr lang="en-US" dirty="0" smtClean="0"/>
          </a:p>
          <a:p>
            <a:pPr marL="342900" indent="-342900">
              <a:buFont typeface="Arial" panose="020B0604020202020204" pitchFamily="34" charset="0"/>
              <a:buChar char="•"/>
            </a:pPr>
            <a:r>
              <a:rPr lang="en-US" dirty="0" smtClean="0"/>
              <a:t>You </a:t>
            </a:r>
            <a:r>
              <a:rPr lang="en-US" dirty="0"/>
              <a:t>will be required to post this to the corresponding forum in BlackBoard. </a:t>
            </a:r>
            <a:endParaRPr lang="en-US" dirty="0" smtClean="0"/>
          </a:p>
          <a:p>
            <a:pPr marL="342900" indent="-342900">
              <a:buFont typeface="Arial" panose="020B0604020202020204" pitchFamily="34" charset="0"/>
              <a:buChar char="•"/>
            </a:pPr>
            <a:r>
              <a:rPr lang="en-US" dirty="0" smtClean="0"/>
              <a:t>Answers </a:t>
            </a:r>
            <a:r>
              <a:rPr lang="en-US" dirty="0"/>
              <a:t>should be complete, detailed, and make use of examples or references when appropriate. </a:t>
            </a:r>
            <a:endParaRPr lang="en-US" dirty="0" smtClean="0"/>
          </a:p>
          <a:p>
            <a:pPr marL="342900" indent="-342900">
              <a:buFont typeface="Arial" panose="020B0604020202020204" pitchFamily="34" charset="0"/>
              <a:buChar char="•"/>
            </a:pPr>
            <a:r>
              <a:rPr lang="en-US" dirty="0" smtClean="0"/>
              <a:t>1 point </a:t>
            </a:r>
            <a:r>
              <a:rPr lang="en-US" dirty="0"/>
              <a:t>for a satisfactory </a:t>
            </a:r>
            <a:r>
              <a:rPr lang="en-US" dirty="0" smtClean="0"/>
              <a:t>posting; 1 for reply to another student's post. (max 2) </a:t>
            </a:r>
          </a:p>
          <a:p>
            <a:pPr marL="342900" indent="-342900">
              <a:buFont typeface="Arial" panose="020B0604020202020204" pitchFamily="34" charset="0"/>
              <a:buChar char="•"/>
            </a:pPr>
            <a:r>
              <a:rPr lang="en-US" dirty="0" smtClean="0"/>
              <a:t>NOTE</a:t>
            </a:r>
            <a:r>
              <a:rPr lang="en-US" dirty="0"/>
              <a:t>: you will not see postings of other students until you make a post yourself.</a:t>
            </a:r>
          </a:p>
        </p:txBody>
      </p:sp>
    </p:spTree>
    <p:extLst>
      <p:ext uri="{BB962C8B-B14F-4D97-AF65-F5344CB8AC3E}">
        <p14:creationId xmlns:p14="http://schemas.microsoft.com/office/powerpoint/2010/main" val="148106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Quizzes</a:t>
            </a:r>
            <a:endParaRPr lang="en-US" dirty="0"/>
          </a:p>
        </p:txBody>
      </p:sp>
      <p:sp>
        <p:nvSpPr>
          <p:cNvPr id="3" name="Content Placeholder 2"/>
          <p:cNvSpPr>
            <a:spLocks noGrp="1"/>
          </p:cNvSpPr>
          <p:nvPr>
            <p:ph idx="1"/>
          </p:nvPr>
        </p:nvSpPr>
        <p:spPr>
          <a:xfrm>
            <a:off x="685800" y="1219200"/>
            <a:ext cx="7772400" cy="4953000"/>
          </a:xfrm>
        </p:spPr>
        <p:txBody>
          <a:bodyPr/>
          <a:lstStyle/>
          <a:p>
            <a:pPr marL="342900" indent="-342900">
              <a:buFont typeface="Arial" panose="020B0604020202020204" pitchFamily="34" charset="0"/>
              <a:buChar char="•"/>
            </a:pPr>
            <a:r>
              <a:rPr lang="en-US" dirty="0" smtClean="0"/>
              <a:t>Given </a:t>
            </a:r>
            <a:r>
              <a:rPr lang="en-US" dirty="0"/>
              <a:t>in weeks 1 through 7. </a:t>
            </a:r>
            <a:endParaRPr lang="en-US" dirty="0" smtClean="0"/>
          </a:p>
          <a:p>
            <a:pPr marL="342900" indent="-342900">
              <a:buFont typeface="Arial" panose="020B0604020202020204" pitchFamily="34" charset="0"/>
              <a:buChar char="•"/>
            </a:pPr>
            <a:r>
              <a:rPr lang="en-US" dirty="0" smtClean="0"/>
              <a:t>About 5 multiple </a:t>
            </a:r>
            <a:r>
              <a:rPr lang="en-US" dirty="0"/>
              <a:t>choice, true/false, or fill-in-the-blank type questions based on readings and lectures for that week. </a:t>
            </a:r>
            <a:endParaRPr lang="en-US" dirty="0" smtClean="0"/>
          </a:p>
          <a:p>
            <a:pPr marL="342900" indent="-342900">
              <a:buFont typeface="Arial" panose="020B0604020202020204" pitchFamily="34" charset="0"/>
              <a:buChar char="•"/>
            </a:pPr>
            <a:r>
              <a:rPr lang="en-US" dirty="0" smtClean="0"/>
              <a:t>20 </a:t>
            </a:r>
            <a:r>
              <a:rPr lang="en-US" dirty="0"/>
              <a:t>minutes for each </a:t>
            </a:r>
            <a:r>
              <a:rPr lang="en-US" dirty="0" smtClean="0"/>
              <a:t>quiz.</a:t>
            </a:r>
          </a:p>
          <a:p>
            <a:pPr marL="342900" indent="-342900">
              <a:buFont typeface="Arial" panose="020B0604020202020204" pitchFamily="34" charset="0"/>
              <a:buChar char="•"/>
            </a:pPr>
            <a:r>
              <a:rPr lang="en-US" dirty="0" smtClean="0"/>
              <a:t>Each </a:t>
            </a:r>
            <a:r>
              <a:rPr lang="en-US" dirty="0"/>
              <a:t>quiz is worth the </a:t>
            </a:r>
            <a:r>
              <a:rPr lang="en-US" dirty="0" smtClean="0"/>
              <a:t>same</a:t>
            </a:r>
          </a:p>
          <a:p>
            <a:pPr marL="342900" indent="-342900">
              <a:buFont typeface="Arial" panose="020B0604020202020204" pitchFamily="34" charset="0"/>
              <a:buChar char="•"/>
            </a:pPr>
            <a:r>
              <a:rPr lang="en-US" dirty="0" smtClean="0"/>
              <a:t>Each </a:t>
            </a:r>
            <a:r>
              <a:rPr lang="en-US" dirty="0"/>
              <a:t>question within each quiz is </a:t>
            </a:r>
            <a:r>
              <a:rPr lang="en-US" dirty="0" smtClean="0"/>
              <a:t>worth the same</a:t>
            </a:r>
          </a:p>
          <a:p>
            <a:pPr marL="342900" indent="-342900">
              <a:buFont typeface="Arial" panose="020B0604020202020204" pitchFamily="34" charset="0"/>
              <a:buChar char="•"/>
            </a:pPr>
            <a:r>
              <a:rPr lang="en-US" dirty="0" smtClean="0"/>
              <a:t>3 </a:t>
            </a:r>
            <a:r>
              <a:rPr lang="en-US" dirty="0"/>
              <a:t>attempts for each quiz, but you will not see any answers until the due date of the quiz has passed. </a:t>
            </a:r>
            <a:endParaRPr lang="en-US" dirty="0" smtClean="0"/>
          </a:p>
          <a:p>
            <a:pPr marL="342900" indent="-342900">
              <a:buFont typeface="Arial" panose="020B0604020202020204" pitchFamily="34" charset="0"/>
              <a:buChar char="•"/>
            </a:pPr>
            <a:r>
              <a:rPr lang="en-US" dirty="0" smtClean="0"/>
              <a:t>Your </a:t>
            </a:r>
            <a:r>
              <a:rPr lang="en-US" dirty="0"/>
              <a:t>grade will be calculated based on the maximum score among the three attempts.</a:t>
            </a:r>
          </a:p>
        </p:txBody>
      </p:sp>
    </p:spTree>
    <p:extLst>
      <p:ext uri="{BB962C8B-B14F-4D97-AF65-F5344CB8AC3E}">
        <p14:creationId xmlns:p14="http://schemas.microsoft.com/office/powerpoint/2010/main" val="282826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Projects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Due </a:t>
            </a:r>
            <a:r>
              <a:rPr lang="en-US" dirty="0"/>
              <a:t>on selected weeks (see Course </a:t>
            </a:r>
            <a:r>
              <a:rPr lang="en-US" dirty="0" smtClean="0"/>
              <a:t>Schedule)</a:t>
            </a:r>
          </a:p>
          <a:p>
            <a:pPr marL="342900" indent="-342900">
              <a:buFont typeface="Arial" panose="020B0604020202020204" pitchFamily="34" charset="0"/>
              <a:buChar char="•"/>
            </a:pPr>
            <a:r>
              <a:rPr lang="en-US" dirty="0" smtClean="0"/>
              <a:t>Produce </a:t>
            </a:r>
            <a:r>
              <a:rPr lang="en-US" dirty="0"/>
              <a:t>a visualization of a dataset and communicate your findings with a written report. </a:t>
            </a:r>
            <a:endParaRPr lang="en-US" dirty="0" smtClean="0"/>
          </a:p>
          <a:p>
            <a:pPr marL="342900" indent="-342900">
              <a:buFont typeface="Arial" panose="020B0604020202020204" pitchFamily="34" charset="0"/>
              <a:buChar char="•"/>
            </a:pPr>
            <a:r>
              <a:rPr lang="en-US" dirty="0" smtClean="0"/>
              <a:t>2 individual and 3 group projects</a:t>
            </a:r>
          </a:p>
          <a:p>
            <a:pPr marL="342900" indent="-342900">
              <a:buFont typeface="Arial" panose="020B0604020202020204" pitchFamily="34" charset="0"/>
              <a:buChar char="•"/>
            </a:pPr>
            <a:r>
              <a:rPr lang="en-US" dirty="0" smtClean="0"/>
              <a:t>Each </a:t>
            </a:r>
            <a:r>
              <a:rPr lang="en-US" dirty="0"/>
              <a:t>assignment is worth the </a:t>
            </a:r>
            <a:r>
              <a:rPr lang="en-US" dirty="0" smtClean="0"/>
              <a:t>same </a:t>
            </a:r>
          </a:p>
          <a:p>
            <a:pPr marL="342900" indent="-342900">
              <a:buFont typeface="Arial" panose="020B0604020202020204" pitchFamily="34" charset="0"/>
              <a:buChar char="•"/>
            </a:pPr>
            <a:r>
              <a:rPr lang="en-US" dirty="0" smtClean="0"/>
              <a:t>Grading based </a:t>
            </a:r>
            <a:r>
              <a:rPr lang="en-US" dirty="0"/>
              <a:t>on the rubric given in the assignment description.</a:t>
            </a:r>
          </a:p>
        </p:txBody>
      </p:sp>
    </p:spTree>
    <p:extLst>
      <p:ext uri="{BB962C8B-B14F-4D97-AF65-F5344CB8AC3E}">
        <p14:creationId xmlns:p14="http://schemas.microsoft.com/office/powerpoint/2010/main" val="301468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Exam</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Given </a:t>
            </a:r>
            <a:r>
              <a:rPr lang="en-US" dirty="0"/>
              <a:t>in week 8. </a:t>
            </a:r>
            <a:endParaRPr lang="en-US" dirty="0" smtClean="0"/>
          </a:p>
          <a:p>
            <a:pPr marL="342900" indent="-342900">
              <a:buFont typeface="Arial" panose="020B0604020202020204" pitchFamily="34" charset="0"/>
              <a:buChar char="•"/>
            </a:pPr>
            <a:r>
              <a:rPr lang="en-US" dirty="0" smtClean="0"/>
              <a:t>25 </a:t>
            </a:r>
            <a:r>
              <a:rPr lang="en-US" dirty="0"/>
              <a:t>questions based on all quizzes and any material covered up to the time of the final exam. </a:t>
            </a:r>
            <a:endParaRPr lang="en-US" dirty="0" smtClean="0"/>
          </a:p>
          <a:p>
            <a:pPr marL="342900" indent="-342900">
              <a:buFont typeface="Arial" panose="020B0604020202020204" pitchFamily="34" charset="0"/>
              <a:buChar char="•"/>
            </a:pPr>
            <a:r>
              <a:rPr lang="en-US" dirty="0" smtClean="0"/>
              <a:t>120 minutes</a:t>
            </a:r>
          </a:p>
          <a:p>
            <a:pPr marL="342900" indent="-342900">
              <a:buFont typeface="Arial" panose="020B0604020202020204" pitchFamily="34" charset="0"/>
              <a:buChar char="•"/>
            </a:pPr>
            <a:r>
              <a:rPr lang="en-US" dirty="0" smtClean="0"/>
              <a:t>Each </a:t>
            </a:r>
            <a:r>
              <a:rPr lang="en-US" dirty="0"/>
              <a:t>question is worth the same number of points. </a:t>
            </a:r>
            <a:endParaRPr lang="en-US" dirty="0" smtClean="0"/>
          </a:p>
          <a:p>
            <a:pPr marL="342900" indent="-342900">
              <a:buFont typeface="Arial" panose="020B0604020202020204" pitchFamily="34" charset="0"/>
              <a:buChar char="•"/>
            </a:pPr>
            <a:r>
              <a:rPr lang="en-US" dirty="0" smtClean="0"/>
              <a:t>Only 1 attempt</a:t>
            </a:r>
            <a:endParaRPr lang="en-US" dirty="0"/>
          </a:p>
        </p:txBody>
      </p:sp>
    </p:spTree>
    <p:extLst>
      <p:ext uri="{BB962C8B-B14F-4D97-AF65-F5344CB8AC3E}">
        <p14:creationId xmlns:p14="http://schemas.microsoft.com/office/powerpoint/2010/main" val="71693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Letter Grades</a:t>
            </a:r>
            <a:endParaRPr lang="en-US" dirty="0"/>
          </a:p>
        </p:txBody>
      </p:sp>
      <p:sp>
        <p:nvSpPr>
          <p:cNvPr id="3" name="Content Placeholder 2"/>
          <p:cNvSpPr>
            <a:spLocks noGrp="1"/>
          </p:cNvSpPr>
          <p:nvPr>
            <p:ph idx="1"/>
          </p:nvPr>
        </p:nvSpPr>
        <p:spPr/>
        <p:txBody>
          <a:bodyPr/>
          <a:lstStyle/>
          <a:p>
            <a:r>
              <a:rPr lang="en-US" dirty="0"/>
              <a:t>The final course letter grade will </a:t>
            </a:r>
            <a:r>
              <a:rPr lang="en-US" dirty="0" smtClean="0"/>
              <a:t>be </a:t>
            </a:r>
            <a:r>
              <a:rPr lang="en-US" dirty="0"/>
              <a:t>determined from the numeric weighted average grade using the following scale:</a:t>
            </a:r>
          </a:p>
          <a:p>
            <a:r>
              <a:rPr lang="en-US" dirty="0"/>
              <a:t> </a:t>
            </a:r>
          </a:p>
          <a:p>
            <a:r>
              <a:rPr lang="en-US" dirty="0"/>
              <a:t>	A	94-100   C	74-76</a:t>
            </a:r>
          </a:p>
          <a:p>
            <a:r>
              <a:rPr lang="en-US" dirty="0"/>
              <a:t>	A-	90-93 	   C-	70-73</a:t>
            </a:r>
          </a:p>
          <a:p>
            <a:r>
              <a:rPr lang="en-US" dirty="0"/>
              <a:t>	B+	87-89	   D+	67-69</a:t>
            </a:r>
          </a:p>
          <a:p>
            <a:r>
              <a:rPr lang="en-US" dirty="0"/>
              <a:t>	B	84-86	   D	64-66</a:t>
            </a:r>
          </a:p>
          <a:p>
            <a:r>
              <a:rPr lang="en-US" dirty="0"/>
              <a:t>	B-	80-83	   D-	60-63</a:t>
            </a:r>
          </a:p>
          <a:p>
            <a:r>
              <a:rPr lang="en-US" dirty="0"/>
              <a:t>	C+	77-79	   F	59 and below</a:t>
            </a:r>
          </a:p>
          <a:p>
            <a:endParaRPr lang="en-US" dirty="0"/>
          </a:p>
        </p:txBody>
      </p:sp>
    </p:spTree>
    <p:extLst>
      <p:ext uri="{BB962C8B-B14F-4D97-AF65-F5344CB8AC3E}">
        <p14:creationId xmlns:p14="http://schemas.microsoft.com/office/powerpoint/2010/main" val="63986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a:t>
            </a:r>
            <a:endParaRPr lang="en-US" dirty="0"/>
          </a:p>
        </p:txBody>
      </p:sp>
      <p:sp>
        <p:nvSpPr>
          <p:cNvPr id="3" name="Content Placeholder 2"/>
          <p:cNvSpPr>
            <a:spLocks noGrp="1"/>
          </p:cNvSpPr>
          <p:nvPr>
            <p:ph idx="1"/>
          </p:nvPr>
        </p:nvSpPr>
        <p:spPr/>
        <p:txBody>
          <a:bodyPr/>
          <a:lstStyle/>
          <a:p>
            <a:r>
              <a:rPr lang="en-US" dirty="0"/>
              <a:t>The expectation is that you submit all assignments by the due date. </a:t>
            </a:r>
            <a:endParaRPr lang="en-US" dirty="0" smtClean="0"/>
          </a:p>
          <a:p>
            <a:endParaRPr lang="en-US" dirty="0" smtClean="0"/>
          </a:p>
          <a:p>
            <a:r>
              <a:rPr lang="en-US" b="1" dirty="0" smtClean="0">
                <a:solidFill>
                  <a:srgbClr val="FF0000"/>
                </a:solidFill>
              </a:rPr>
              <a:t>Late </a:t>
            </a:r>
            <a:r>
              <a:rPr lang="en-US" b="1" dirty="0">
                <a:solidFill>
                  <a:srgbClr val="FF0000"/>
                </a:solidFill>
              </a:rPr>
              <a:t>assignments will not be accepted </a:t>
            </a:r>
            <a:r>
              <a:rPr lang="en-US" dirty="0"/>
              <a:t>unless there are special circumstances that have been discussed with your instructor.</a:t>
            </a:r>
          </a:p>
          <a:p>
            <a:endParaRPr lang="en-US" dirty="0"/>
          </a:p>
        </p:txBody>
      </p:sp>
    </p:spTree>
    <p:extLst>
      <p:ext uri="{BB962C8B-B14F-4D97-AF65-F5344CB8AC3E}">
        <p14:creationId xmlns:p14="http://schemas.microsoft.com/office/powerpoint/2010/main" val="2440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Dishonesty</a:t>
            </a:r>
            <a:endParaRPr lang="en-US" dirty="0"/>
          </a:p>
        </p:txBody>
      </p:sp>
      <p:sp>
        <p:nvSpPr>
          <p:cNvPr id="3" name="Content Placeholder 2"/>
          <p:cNvSpPr>
            <a:spLocks noGrp="1"/>
          </p:cNvSpPr>
          <p:nvPr>
            <p:ph idx="1"/>
          </p:nvPr>
        </p:nvSpPr>
        <p:spPr/>
        <p:txBody>
          <a:bodyPr/>
          <a:lstStyle/>
          <a:p>
            <a:r>
              <a:rPr lang="en-US" dirty="0" smtClean="0"/>
              <a:t>Note on </a:t>
            </a:r>
            <a:r>
              <a:rPr lang="en-US" b="1" dirty="0" smtClean="0">
                <a:solidFill>
                  <a:srgbClr val="FF0000"/>
                </a:solidFill>
              </a:rPr>
              <a:t>cheating</a:t>
            </a:r>
            <a:r>
              <a:rPr lang="en-US" dirty="0" smtClean="0"/>
              <a:t>:</a:t>
            </a:r>
          </a:p>
          <a:p>
            <a:endParaRPr lang="en-US" dirty="0" smtClean="0"/>
          </a:p>
          <a:p>
            <a:r>
              <a:rPr lang="en-US" dirty="0" smtClean="0"/>
              <a:t>Basically - </a:t>
            </a:r>
            <a:r>
              <a:rPr lang="en-US" b="1" dirty="0" smtClean="0"/>
              <a:t>don’t do it</a:t>
            </a:r>
            <a:r>
              <a:rPr lang="en-US" dirty="0" smtClean="0"/>
              <a:t>.</a:t>
            </a:r>
          </a:p>
          <a:p>
            <a:endParaRPr lang="en-US" dirty="0" smtClean="0"/>
          </a:p>
          <a:p>
            <a:pPr marL="342900" indent="-342900">
              <a:buFont typeface="Arial" panose="020B0604020202020204" pitchFamily="34" charset="0"/>
              <a:buChar char="•"/>
            </a:pPr>
            <a:r>
              <a:rPr lang="en-US" dirty="0" smtClean="0"/>
              <a:t>Any instance of cheating (plagiarism or other) will result in a zero grade for the work or even an </a:t>
            </a:r>
            <a:r>
              <a:rPr lang="en-US" b="1" dirty="0" smtClean="0">
                <a:solidFill>
                  <a:srgbClr val="FF0000"/>
                </a:solidFill>
              </a:rPr>
              <a:t>F grade for the course</a:t>
            </a:r>
            <a:r>
              <a:rPr lang="en-US" dirty="0"/>
              <a:t>!</a:t>
            </a: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Copying text or code or letting someone copy is considered cheating. You </a:t>
            </a:r>
            <a:r>
              <a:rPr lang="en-US" b="1" dirty="0" smtClean="0"/>
              <a:t>must cite any references </a:t>
            </a:r>
            <a:r>
              <a:rPr lang="en-US" dirty="0" smtClean="0"/>
              <a:t>you use.</a:t>
            </a:r>
            <a:endParaRPr lang="en-US" dirty="0"/>
          </a:p>
        </p:txBody>
      </p:sp>
    </p:spTree>
    <p:extLst>
      <p:ext uri="{BB962C8B-B14F-4D97-AF65-F5344CB8AC3E}">
        <p14:creationId xmlns:p14="http://schemas.microsoft.com/office/powerpoint/2010/main" val="89553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Outline</a:t>
            </a:r>
            <a:endParaRPr lang="en-US" dirty="0"/>
          </a:p>
        </p:txBody>
      </p:sp>
      <p:sp>
        <p:nvSpPr>
          <p:cNvPr id="3" name="Content Placeholder 2"/>
          <p:cNvSpPr>
            <a:spLocks noGrp="1"/>
          </p:cNvSpPr>
          <p:nvPr>
            <p:ph idx="1"/>
          </p:nvPr>
        </p:nvSpPr>
        <p:spPr/>
        <p:txBody>
          <a:bodyPr/>
          <a:lstStyle/>
          <a:p>
            <a:r>
              <a:rPr lang="en-US" dirty="0" smtClean="0"/>
              <a:t>Week 1: Overview</a:t>
            </a:r>
          </a:p>
          <a:p>
            <a:r>
              <a:rPr lang="en-US" dirty="0" smtClean="0"/>
              <a:t>Week 2: Design Principles</a:t>
            </a:r>
          </a:p>
          <a:p>
            <a:r>
              <a:rPr lang="en-US" dirty="0" smtClean="0"/>
              <a:t>Week 3: Encodings</a:t>
            </a:r>
          </a:p>
          <a:p>
            <a:r>
              <a:rPr lang="en-US" dirty="0" smtClean="0"/>
              <a:t>Week 4: Interactive Visualizations</a:t>
            </a:r>
          </a:p>
          <a:p>
            <a:r>
              <a:rPr lang="en-US" dirty="0" smtClean="0"/>
              <a:t>Week 5: Time Series</a:t>
            </a:r>
          </a:p>
          <a:p>
            <a:r>
              <a:rPr lang="en-US" dirty="0"/>
              <a:t>Week 6: Connections, Correlations, and Scatterplot </a:t>
            </a:r>
            <a:r>
              <a:rPr lang="en-US" dirty="0" smtClean="0"/>
              <a:t>maps</a:t>
            </a:r>
          </a:p>
          <a:p>
            <a:r>
              <a:rPr lang="en-US" dirty="0"/>
              <a:t>Week 7: Trees and </a:t>
            </a:r>
            <a:r>
              <a:rPr lang="en-US" dirty="0" smtClean="0"/>
              <a:t>Networks</a:t>
            </a:r>
          </a:p>
          <a:p>
            <a:r>
              <a:rPr lang="en-US" dirty="0"/>
              <a:t>Week 8: Trees and Networks (cont.)</a:t>
            </a:r>
          </a:p>
        </p:txBody>
      </p:sp>
    </p:spTree>
    <p:extLst>
      <p:ext uri="{BB962C8B-B14F-4D97-AF65-F5344CB8AC3E}">
        <p14:creationId xmlns:p14="http://schemas.microsoft.com/office/powerpoint/2010/main" val="354033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a:t>
            </a:r>
            <a:endParaRPr lang="en-US" dirty="0"/>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r>
              <a:rPr lang="en-US" dirty="0" smtClean="0"/>
              <a:t>Course Overview and Requirements</a:t>
            </a:r>
          </a:p>
          <a:p>
            <a:pPr marL="342900" indent="-342900">
              <a:buFont typeface="Arial" panose="020B0604020202020204" pitchFamily="34" charset="0"/>
              <a:buChar char="•"/>
            </a:pPr>
            <a:r>
              <a:rPr lang="en-US" dirty="0" smtClean="0"/>
              <a:t>Motivation for Data Visualization</a:t>
            </a:r>
          </a:p>
          <a:p>
            <a:pPr marL="342900" indent="-342900">
              <a:buFont typeface="Arial" panose="020B0604020202020204" pitchFamily="34" charset="0"/>
              <a:buChar char="•"/>
            </a:pPr>
            <a:r>
              <a:rPr lang="en-US" dirty="0" smtClean="0"/>
              <a:t>Visualization Stages</a:t>
            </a:r>
          </a:p>
          <a:p>
            <a:pPr marL="342900" indent="-342900">
              <a:buFont typeface="Arial" panose="020B0604020202020204" pitchFamily="34" charset="0"/>
              <a:buChar char="•"/>
            </a:pPr>
            <a:r>
              <a:rPr lang="en-US" dirty="0" smtClean="0"/>
              <a:t>Model of Perceptual Processing</a:t>
            </a:r>
          </a:p>
          <a:p>
            <a:pPr marL="342900" indent="-342900">
              <a:buFont typeface="Arial" panose="020B0604020202020204" pitchFamily="34" charset="0"/>
              <a:buChar char="•"/>
            </a:pPr>
            <a:r>
              <a:rPr lang="en-US" dirty="0" smtClean="0"/>
              <a:t>Classifications of Visualizations</a:t>
            </a:r>
          </a:p>
          <a:p>
            <a:pPr marL="342900" indent="-342900">
              <a:buFont typeface="Arial" panose="020B0604020202020204" pitchFamily="34" charset="0"/>
              <a:buChar char="•"/>
            </a:pPr>
            <a:r>
              <a:rPr lang="en-US" dirty="0" smtClean="0"/>
              <a:t>Design Considerations</a:t>
            </a:r>
          </a:p>
          <a:p>
            <a:pPr marL="342900" indent="-342900">
              <a:buFont typeface="Arial" panose="020B0604020202020204" pitchFamily="34" charset="0"/>
              <a:buChar char="•"/>
            </a:pPr>
            <a:r>
              <a:rPr lang="en-US" dirty="0" smtClean="0"/>
              <a:t>Tools of the Trade</a:t>
            </a:r>
            <a:endParaRPr lang="en-US" dirty="0"/>
          </a:p>
        </p:txBody>
      </p:sp>
    </p:spTree>
    <p:extLst>
      <p:ext uri="{BB962C8B-B14F-4D97-AF65-F5344CB8AC3E}">
        <p14:creationId xmlns:p14="http://schemas.microsoft.com/office/powerpoint/2010/main" val="4193827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a:t>Motivation for Data Visualization</a:t>
            </a:r>
          </a:p>
        </p:txBody>
      </p:sp>
    </p:spTree>
    <p:extLst>
      <p:ext uri="{BB962C8B-B14F-4D97-AF65-F5344CB8AC3E}">
        <p14:creationId xmlns:p14="http://schemas.microsoft.com/office/powerpoint/2010/main" val="9385999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latin typeface="Calibri" charset="0"/>
              </a:rPr>
              <a:t>Data Visualization as a Science</a:t>
            </a:r>
            <a:endParaRPr lang="en-US" dirty="0"/>
          </a:p>
        </p:txBody>
      </p:sp>
      <p:sp>
        <p:nvSpPr>
          <p:cNvPr id="4" name="Content Placeholder 3"/>
          <p:cNvSpPr>
            <a:spLocks noGrp="1"/>
          </p:cNvSpPr>
          <p:nvPr>
            <p:ph idx="1"/>
          </p:nvPr>
        </p:nvSpPr>
        <p:spPr/>
        <p:txBody>
          <a:bodyPr/>
          <a:lstStyle/>
          <a:p>
            <a:r>
              <a:rPr lang="en-US" dirty="0" smtClean="0"/>
              <a:t>Data Visualization:</a:t>
            </a:r>
          </a:p>
          <a:p>
            <a:endParaRPr lang="en-US" dirty="0"/>
          </a:p>
          <a:p>
            <a:r>
              <a:rPr lang="en-US" dirty="0" smtClean="0"/>
              <a:t>art ???</a:t>
            </a:r>
          </a:p>
          <a:p>
            <a:endParaRPr lang="en-US" dirty="0"/>
          </a:p>
          <a:p>
            <a:r>
              <a:rPr lang="en-US" dirty="0" smtClean="0"/>
              <a:t>science ???</a:t>
            </a:r>
          </a:p>
          <a:p>
            <a:endParaRPr lang="en-US" dirty="0"/>
          </a:p>
          <a:p>
            <a:r>
              <a:rPr lang="en-US" dirty="0" smtClean="0"/>
              <a:t>pseudo-science ???</a:t>
            </a:r>
          </a:p>
        </p:txBody>
      </p:sp>
    </p:spTree>
    <p:extLst>
      <p:ext uri="{BB962C8B-B14F-4D97-AF65-F5344CB8AC3E}">
        <p14:creationId xmlns:p14="http://schemas.microsoft.com/office/powerpoint/2010/main" val="2930893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ln>
            <a:miter lim="800000"/>
            <a:headEnd/>
            <a:tailEnd/>
          </a:ln>
        </p:spPr>
        <p:txBody>
          <a:bodyPr/>
          <a:lstStyle/>
          <a:p>
            <a:pPr eaLnBrk="1" hangingPunct="1"/>
            <a:r>
              <a:rPr lang="en-US" altLang="en-US" dirty="0" smtClean="0">
                <a:latin typeface="Calibri" charset="0"/>
              </a:rPr>
              <a:t>Foundations for a Science of Data Visualization</a:t>
            </a:r>
          </a:p>
        </p:txBody>
      </p:sp>
      <p:sp>
        <p:nvSpPr>
          <p:cNvPr id="5123" name="Rectangle 3"/>
          <p:cNvSpPr>
            <a:spLocks noGrp="1" noChangeArrowheads="1"/>
          </p:cNvSpPr>
          <p:nvPr>
            <p:ph idx="1"/>
          </p:nvPr>
        </p:nvSpPr>
        <p:spPr>
          <a:xfrm>
            <a:off x="685800" y="1219200"/>
            <a:ext cx="7772400" cy="5029200"/>
          </a:xfrm>
        </p:spPr>
        <p:txBody>
          <a:bodyPr>
            <a:noAutofit/>
          </a:bodyPr>
          <a:lstStyle/>
          <a:p>
            <a:pPr marL="342900" indent="-342900">
              <a:buFont typeface="Arial" panose="020B0604020202020204" pitchFamily="34" charset="0"/>
              <a:buChar char="•"/>
            </a:pPr>
            <a:r>
              <a:rPr lang="en-US" altLang="en-US" dirty="0"/>
              <a:t>Cognition and learning: </a:t>
            </a:r>
            <a:endParaRPr lang="en-US" altLang="en-US" dirty="0" smtClean="0"/>
          </a:p>
          <a:p>
            <a:pPr lvl="1" indent="0">
              <a:buNone/>
            </a:pPr>
            <a:r>
              <a:rPr lang="en-US" altLang="en-US" dirty="0" smtClean="0"/>
              <a:t>interaction </a:t>
            </a:r>
            <a:r>
              <a:rPr lang="en-US" altLang="en-US" dirty="0"/>
              <a:t>between people using cognitive tools: pencils and paper, calculators, software, …</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r>
              <a:rPr lang="en-US" altLang="en-US" dirty="0"/>
              <a:t>Since beginning of time, science relied </a:t>
            </a:r>
            <a:r>
              <a:rPr lang="en-US" altLang="en-US" dirty="0" smtClean="0"/>
              <a:t>on: </a:t>
            </a:r>
          </a:p>
          <a:p>
            <a:pPr lvl="1" indent="0">
              <a:buNone/>
            </a:pPr>
            <a:r>
              <a:rPr lang="en-US" altLang="en-US" sz="2000" dirty="0" smtClean="0">
                <a:ea typeface="+mn-ea"/>
                <a:cs typeface="+mn-cs"/>
              </a:rPr>
              <a:t>diagrams</a:t>
            </a:r>
            <a:r>
              <a:rPr lang="en-US" altLang="en-US" sz="2000" dirty="0">
                <a:ea typeface="+mn-ea"/>
                <a:cs typeface="+mn-cs"/>
              </a:rPr>
              <a:t>, mathematical notations, and writing have been essential tools of the scientist</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r>
              <a:rPr lang="en-US" altLang="en-US" dirty="0"/>
              <a:t>Now we have powerful analytic </a:t>
            </a:r>
            <a:r>
              <a:rPr lang="en-US" altLang="en-US" dirty="0" smtClean="0"/>
              <a:t>tools:</a:t>
            </a:r>
          </a:p>
          <a:p>
            <a:pPr lvl="1" indent="0">
              <a:buNone/>
            </a:pPr>
            <a:r>
              <a:rPr lang="en-US" altLang="en-US" dirty="0" smtClean="0"/>
              <a:t>MATLAB</a:t>
            </a:r>
            <a:r>
              <a:rPr lang="en-US" altLang="en-US" dirty="0"/>
              <a:t>, Maple, Python, Weka, SAS, …</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r>
              <a:rPr lang="en-US" altLang="en-US" b="1" dirty="0"/>
              <a:t>Cognitive system </a:t>
            </a:r>
            <a:r>
              <a:rPr lang="en-US" altLang="en-US" b="1" dirty="0" smtClean="0"/>
              <a:t>theory</a:t>
            </a:r>
          </a:p>
          <a:p>
            <a:pPr lvl="1" indent="0">
              <a:buNone/>
            </a:pPr>
            <a:r>
              <a:rPr lang="en-US" altLang="en-US" sz="2000" dirty="0" smtClean="0">
                <a:ea typeface="+mn-ea"/>
                <a:cs typeface="+mn-cs"/>
              </a:rPr>
              <a:t>Visualizations </a:t>
            </a:r>
            <a:r>
              <a:rPr lang="en-US" altLang="en-US" sz="2000" dirty="0">
                <a:ea typeface="+mn-ea"/>
                <a:cs typeface="+mn-cs"/>
              </a:rPr>
              <a:t>have a small but crucial and expanding role in cognitive systems.</a:t>
            </a:r>
          </a:p>
        </p:txBody>
      </p:sp>
    </p:spTree>
    <p:extLst>
      <p:ext uri="{BB962C8B-B14F-4D97-AF65-F5344CB8AC3E}">
        <p14:creationId xmlns:p14="http://schemas.microsoft.com/office/powerpoint/2010/main" val="169714234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Visualizations for Humans</a:t>
            </a:r>
            <a:endParaRPr lang="en-US" dirty="0"/>
          </a:p>
        </p:txBody>
      </p:sp>
      <p:sp>
        <p:nvSpPr>
          <p:cNvPr id="3" name="Content Placeholder 2"/>
          <p:cNvSpPr>
            <a:spLocks noGrp="1"/>
          </p:cNvSpPr>
          <p:nvPr>
            <p:ph idx="1"/>
          </p:nvPr>
        </p:nvSpPr>
        <p:spPr>
          <a:xfrm>
            <a:off x="685800" y="1219200"/>
            <a:ext cx="5029200" cy="4953000"/>
          </a:xfrm>
        </p:spPr>
        <p:txBody>
          <a:bodyPr/>
          <a:lstStyle/>
          <a:p>
            <a:pPr marL="342900" indent="-342900">
              <a:buFont typeface="Arial" panose="020B0604020202020204" pitchFamily="34" charset="0"/>
              <a:buChar char="•"/>
            </a:pPr>
            <a:r>
              <a:rPr lang="en-US" dirty="0"/>
              <a:t>Visual </a:t>
            </a:r>
            <a:r>
              <a:rPr lang="en-US" dirty="0" smtClean="0"/>
              <a:t>displays provide </a:t>
            </a:r>
            <a:r>
              <a:rPr lang="en-US" dirty="0"/>
              <a:t>the </a:t>
            </a:r>
            <a:r>
              <a:rPr lang="en-US" b="1" dirty="0"/>
              <a:t>highest bandwidth channel</a:t>
            </a:r>
            <a:r>
              <a:rPr lang="en-US" dirty="0"/>
              <a:t> from the computer to the </a:t>
            </a:r>
            <a:r>
              <a:rPr lang="en-US" dirty="0" smtClean="0"/>
              <a:t>human.</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solidFill>
                  <a:srgbClr val="FF0000"/>
                </a:solidFill>
              </a:rPr>
              <a:t>We </a:t>
            </a:r>
            <a:r>
              <a:rPr lang="en-US" dirty="0">
                <a:solidFill>
                  <a:srgbClr val="FF0000"/>
                </a:solidFill>
              </a:rPr>
              <a:t>acquire </a:t>
            </a:r>
            <a:r>
              <a:rPr lang="en-US" dirty="0" smtClean="0">
                <a:solidFill>
                  <a:srgbClr val="FF0000"/>
                </a:solidFill>
              </a:rPr>
              <a:t>more information </a:t>
            </a:r>
            <a:r>
              <a:rPr lang="en-US" dirty="0">
                <a:solidFill>
                  <a:srgbClr val="FF0000"/>
                </a:solidFill>
              </a:rPr>
              <a:t>through vision than through all of the other senses </a:t>
            </a:r>
            <a:r>
              <a:rPr lang="en-US" dirty="0" smtClean="0">
                <a:solidFill>
                  <a:srgbClr val="FF0000"/>
                </a:solidFill>
              </a:rPr>
              <a:t>combined.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20 </a:t>
            </a:r>
            <a:r>
              <a:rPr lang="en-US" dirty="0"/>
              <a:t>billion </a:t>
            </a:r>
            <a:r>
              <a:rPr lang="en-US" dirty="0" smtClean="0"/>
              <a:t>neurons </a:t>
            </a:r>
            <a:r>
              <a:rPr lang="en-US" dirty="0"/>
              <a:t>of the brain devoted to analyzing visual information provide a pattern-finding </a:t>
            </a:r>
            <a:r>
              <a:rPr lang="en-US" dirty="0" smtClean="0"/>
              <a:t>mechanism</a:t>
            </a:r>
            <a:endParaRPr lang="en-US" dirty="0"/>
          </a:p>
        </p:txBody>
      </p:sp>
      <p:pic>
        <p:nvPicPr>
          <p:cNvPr id="1026" name="Picture 2" descr="Brodmann areas 17 18 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0" y="2514600"/>
            <a:ext cx="3556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693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Visualizations</a:t>
            </a:r>
            <a:endParaRPr lang="en-US" dirty="0"/>
          </a:p>
        </p:txBody>
      </p:sp>
      <p:sp>
        <p:nvSpPr>
          <p:cNvPr id="3" name="Content Placeholder 2"/>
          <p:cNvSpPr>
            <a:spLocks noGrp="1"/>
          </p:cNvSpPr>
          <p:nvPr>
            <p:ph idx="1"/>
          </p:nvPr>
        </p:nvSpPr>
        <p:spPr/>
        <p:txBody>
          <a:bodyPr/>
          <a:lstStyle/>
          <a:p>
            <a:r>
              <a:rPr lang="en-US" dirty="0" smtClean="0"/>
              <a:t>Improving cognitive systems:</a:t>
            </a:r>
          </a:p>
          <a:p>
            <a:pPr marL="457200"/>
            <a:r>
              <a:rPr lang="en-US" dirty="0" smtClean="0"/>
              <a:t>tightening the loop </a:t>
            </a:r>
            <a:r>
              <a:rPr lang="en-US" dirty="0"/>
              <a:t>between </a:t>
            </a:r>
            <a:r>
              <a:rPr lang="en-US" dirty="0" smtClean="0"/>
              <a:t>a </a:t>
            </a:r>
            <a:r>
              <a:rPr lang="en-US" dirty="0"/>
              <a:t>person, computer-based tools, and other </a:t>
            </a:r>
            <a:r>
              <a:rPr lang="en-US" dirty="0" smtClean="0"/>
              <a:t>individuals</a:t>
            </a:r>
          </a:p>
          <a:p>
            <a:endParaRPr lang="en-US" dirty="0" smtClean="0"/>
          </a:p>
          <a:p>
            <a:r>
              <a:rPr lang="en-US" dirty="0" smtClean="0"/>
              <a:t>We have two things:</a:t>
            </a:r>
            <a:endParaRPr lang="en-US" dirty="0"/>
          </a:p>
          <a:p>
            <a:pPr marL="342900" indent="-342900">
              <a:buFont typeface="Arial" panose="020B0604020202020204" pitchFamily="34" charset="0"/>
              <a:buChar char="•"/>
            </a:pPr>
            <a:r>
              <a:rPr lang="en-US" dirty="0" smtClean="0"/>
              <a:t>Human visual system - great at pattern recognition</a:t>
            </a:r>
          </a:p>
          <a:p>
            <a:pPr marL="342900" indent="-342900">
              <a:buFont typeface="Arial" panose="020B0604020202020204" pitchFamily="34" charset="0"/>
              <a:buChar char="•"/>
            </a:pPr>
            <a:r>
              <a:rPr lang="en-US" dirty="0" smtClean="0"/>
              <a:t>World Wide Web and other informational resources + computing power</a:t>
            </a:r>
          </a:p>
          <a:p>
            <a:endParaRPr lang="en-US" dirty="0"/>
          </a:p>
          <a:p>
            <a:r>
              <a:rPr lang="en-US" b="1" dirty="0" smtClean="0"/>
              <a:t>Visualization is the link between these two</a:t>
            </a:r>
            <a:endParaRPr lang="en-US" b="1" dirty="0"/>
          </a:p>
        </p:txBody>
      </p:sp>
    </p:spTree>
    <p:extLst>
      <p:ext uri="{BB962C8B-B14F-4D97-AF65-F5344CB8AC3E}">
        <p14:creationId xmlns:p14="http://schemas.microsoft.com/office/powerpoint/2010/main" val="22504158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 Meaning</a:t>
            </a:r>
            <a:endParaRPr lang="en-US" dirty="0"/>
          </a:p>
        </p:txBody>
      </p:sp>
      <p:sp>
        <p:nvSpPr>
          <p:cNvPr id="3" name="Content Placeholder 2"/>
          <p:cNvSpPr>
            <a:spLocks noGrp="1"/>
          </p:cNvSpPr>
          <p:nvPr>
            <p:ph idx="1"/>
          </p:nvPr>
        </p:nvSpPr>
        <p:spPr/>
        <p:txBody>
          <a:bodyPr/>
          <a:lstStyle/>
          <a:p>
            <a:r>
              <a:rPr lang="en-US" dirty="0"/>
              <a:t>Visualization used to mean constructing a visual image in the mind (</a:t>
            </a:r>
            <a:r>
              <a:rPr lang="en-US" dirty="0" smtClean="0"/>
              <a:t>Shorter Oxford </a:t>
            </a:r>
            <a:r>
              <a:rPr lang="en-US" dirty="0"/>
              <a:t>English Dictionary, 1972</a:t>
            </a:r>
            <a:r>
              <a:rPr lang="en-US" dirty="0" smtClean="0"/>
              <a:t>)</a:t>
            </a:r>
          </a:p>
          <a:p>
            <a:endParaRPr lang="en-US" dirty="0"/>
          </a:p>
          <a:p>
            <a:r>
              <a:rPr lang="en-US" dirty="0" smtClean="0"/>
              <a:t>Now means: </a:t>
            </a:r>
          </a:p>
          <a:p>
            <a:r>
              <a:rPr lang="en-US" i="1" dirty="0" smtClean="0"/>
              <a:t>A graphical representation of data or concepts</a:t>
            </a:r>
          </a:p>
          <a:p>
            <a:endParaRPr lang="en-US" dirty="0"/>
          </a:p>
          <a:p>
            <a:r>
              <a:rPr lang="en-US" dirty="0" smtClean="0"/>
              <a:t>Visualization became an external artifact supporting decision making</a:t>
            </a:r>
          </a:p>
          <a:p>
            <a:endParaRPr lang="en-US" dirty="0"/>
          </a:p>
        </p:txBody>
      </p:sp>
    </p:spTree>
    <p:extLst>
      <p:ext uri="{BB962C8B-B14F-4D97-AF65-F5344CB8AC3E}">
        <p14:creationId xmlns:p14="http://schemas.microsoft.com/office/powerpoint/2010/main" val="1383591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Visualization</a:t>
            </a:r>
            <a:endParaRPr lang="en-US" dirty="0"/>
          </a:p>
        </p:txBody>
      </p:sp>
      <p:sp>
        <p:nvSpPr>
          <p:cNvPr id="3" name="Content Placeholder 2"/>
          <p:cNvSpPr>
            <a:spLocks noGrp="1"/>
          </p:cNvSpPr>
          <p:nvPr>
            <p:ph idx="1"/>
          </p:nvPr>
        </p:nvSpPr>
        <p:spPr/>
        <p:txBody>
          <a:bodyPr/>
          <a:lstStyle/>
          <a:p>
            <a:r>
              <a:rPr lang="en-US" dirty="0"/>
              <a:t>Big advantage of visualization:</a:t>
            </a:r>
          </a:p>
          <a:p>
            <a:endParaRPr lang="en-US" dirty="0" smtClean="0"/>
          </a:p>
          <a:p>
            <a:r>
              <a:rPr lang="en-US" dirty="0" smtClean="0"/>
              <a:t>sheer </a:t>
            </a:r>
            <a:r>
              <a:rPr lang="en-US" dirty="0"/>
              <a:t>quantity of information that can be rapidly interpreted if it is presented well</a:t>
            </a:r>
          </a:p>
          <a:p>
            <a:endParaRPr lang="en-US" dirty="0"/>
          </a:p>
        </p:txBody>
      </p:sp>
    </p:spTree>
    <p:extLst>
      <p:ext uri="{BB962C8B-B14F-4D97-AF65-F5344CB8AC3E}">
        <p14:creationId xmlns:p14="http://schemas.microsoft.com/office/powerpoint/2010/main" val="4175523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Visualization</a:t>
            </a:r>
          </a:p>
        </p:txBody>
      </p:sp>
      <p:sp>
        <p:nvSpPr>
          <p:cNvPr id="3" name="Content Placeholder 2"/>
          <p:cNvSpPr>
            <a:spLocks noGrp="1"/>
          </p:cNvSpPr>
          <p:nvPr>
            <p:ph idx="1"/>
          </p:nvPr>
        </p:nvSpPr>
        <p:spPr/>
        <p:txBody>
          <a:bodyPr/>
          <a:lstStyle/>
          <a:p>
            <a:r>
              <a:rPr lang="en-US" dirty="0" smtClean="0"/>
              <a:t>Example: </a:t>
            </a:r>
            <a:r>
              <a:rPr lang="en-US" dirty="0" err="1" smtClean="0"/>
              <a:t>Passamoquoddy</a:t>
            </a:r>
            <a:r>
              <a:rPr lang="en-US" dirty="0" smtClean="0"/>
              <a:t> </a:t>
            </a:r>
            <a:r>
              <a:rPr lang="en-US" dirty="0"/>
              <a:t>Bay visualization</a:t>
            </a: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26500"/>
            <a:ext cx="9147872" cy="523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529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Visualization</a:t>
            </a:r>
          </a:p>
        </p:txBody>
      </p:sp>
      <p:sp>
        <p:nvSpPr>
          <p:cNvPr id="3" name="Content Placeholder 2"/>
          <p:cNvSpPr>
            <a:spLocks noGrp="1"/>
          </p:cNvSpPr>
          <p:nvPr>
            <p:ph idx="1"/>
          </p:nvPr>
        </p:nvSpPr>
        <p:spPr/>
        <p:txBody>
          <a:bodyPr>
            <a:normAutofit/>
          </a:bodyPr>
          <a:lstStyle/>
          <a:p>
            <a:r>
              <a:rPr lang="en-US" dirty="0"/>
              <a:t>The </a:t>
            </a:r>
            <a:r>
              <a:rPr lang="en-US" dirty="0" err="1"/>
              <a:t>Passamoquoddy</a:t>
            </a:r>
            <a:r>
              <a:rPr lang="en-US" dirty="0"/>
              <a:t> Bay image highlights a number of the </a:t>
            </a:r>
            <a:r>
              <a:rPr lang="en-US" b="1" dirty="0"/>
              <a:t>advantages</a:t>
            </a:r>
            <a:r>
              <a:rPr lang="en-US" dirty="0"/>
              <a:t> of visualization</a:t>
            </a:r>
            <a:r>
              <a:rPr lang="en-US" dirty="0" smtClean="0"/>
              <a:t>:</a:t>
            </a:r>
          </a:p>
          <a:p>
            <a:pPr marL="342900" indent="-342900">
              <a:buFont typeface="Arial" panose="020B0604020202020204" pitchFamily="34" charset="0"/>
              <a:buChar char="•"/>
            </a:pPr>
            <a:r>
              <a:rPr lang="en-US" dirty="0" smtClean="0"/>
              <a:t>Provides </a:t>
            </a:r>
            <a:r>
              <a:rPr lang="en-US" dirty="0"/>
              <a:t>an ability to </a:t>
            </a:r>
            <a:r>
              <a:rPr lang="en-US" dirty="0">
                <a:solidFill>
                  <a:srgbClr val="7030A0"/>
                </a:solidFill>
              </a:rPr>
              <a:t>comprehend huge amounts of data</a:t>
            </a:r>
            <a:r>
              <a:rPr lang="en-US" dirty="0"/>
              <a:t>. </a:t>
            </a:r>
          </a:p>
          <a:p>
            <a:pPr marL="342900" indent="-342900">
              <a:buFont typeface="Arial" panose="020B0604020202020204" pitchFamily="34" charset="0"/>
              <a:buChar char="•"/>
            </a:pPr>
            <a:r>
              <a:rPr lang="en-US" dirty="0" smtClean="0"/>
              <a:t>Allows the </a:t>
            </a:r>
            <a:r>
              <a:rPr lang="en-US" dirty="0">
                <a:solidFill>
                  <a:srgbClr val="7030A0"/>
                </a:solidFill>
              </a:rPr>
              <a:t>perception of emergent properties </a:t>
            </a:r>
            <a:r>
              <a:rPr lang="en-US" dirty="0"/>
              <a:t>that were not anticipated. </a:t>
            </a:r>
            <a:endParaRPr lang="en-US" dirty="0" smtClean="0"/>
          </a:p>
          <a:p>
            <a:pPr marL="342900" indent="-342900">
              <a:buFont typeface="Arial" panose="020B0604020202020204" pitchFamily="34" charset="0"/>
              <a:buChar char="•"/>
            </a:pPr>
            <a:r>
              <a:rPr lang="en-US" dirty="0" smtClean="0"/>
              <a:t>Often </a:t>
            </a:r>
            <a:r>
              <a:rPr lang="en-US" dirty="0"/>
              <a:t>enables </a:t>
            </a:r>
            <a:r>
              <a:rPr lang="en-US" dirty="0">
                <a:solidFill>
                  <a:srgbClr val="7030A0"/>
                </a:solidFill>
              </a:rPr>
              <a:t>problems with the data </a:t>
            </a:r>
            <a:r>
              <a:rPr lang="en-US" dirty="0"/>
              <a:t>itself to become immediately apparent. </a:t>
            </a:r>
          </a:p>
          <a:p>
            <a:pPr marL="342900" indent="-342900">
              <a:buFont typeface="Arial" panose="020B0604020202020204" pitchFamily="34" charset="0"/>
              <a:buChar char="•"/>
            </a:pPr>
            <a:r>
              <a:rPr lang="en-US" dirty="0" smtClean="0"/>
              <a:t>Facilitates </a:t>
            </a:r>
            <a:r>
              <a:rPr lang="en-US" dirty="0">
                <a:solidFill>
                  <a:srgbClr val="7030A0"/>
                </a:solidFill>
              </a:rPr>
              <a:t>understanding</a:t>
            </a:r>
            <a:r>
              <a:rPr lang="en-US" dirty="0"/>
              <a:t> of both large-scale and small-scale </a:t>
            </a:r>
            <a:r>
              <a:rPr lang="en-US" dirty="0">
                <a:solidFill>
                  <a:srgbClr val="7030A0"/>
                </a:solidFill>
              </a:rPr>
              <a:t>features of the data</a:t>
            </a:r>
            <a:r>
              <a:rPr lang="en-US" dirty="0"/>
              <a:t>. </a:t>
            </a:r>
            <a:endParaRPr lang="en-US" dirty="0" smtClean="0"/>
          </a:p>
          <a:p>
            <a:pPr marL="342900" indent="-342900">
              <a:buFont typeface="Arial" panose="020B0604020202020204" pitchFamily="34" charset="0"/>
              <a:buChar char="•"/>
            </a:pPr>
            <a:r>
              <a:rPr lang="en-US" dirty="0"/>
              <a:t>Visualization facilitates </a:t>
            </a:r>
            <a:r>
              <a:rPr lang="en-US" dirty="0">
                <a:solidFill>
                  <a:srgbClr val="7030A0"/>
                </a:solidFill>
              </a:rPr>
              <a:t>hypothesis </a:t>
            </a:r>
            <a:r>
              <a:rPr lang="en-US" dirty="0" smtClean="0">
                <a:solidFill>
                  <a:srgbClr val="7030A0"/>
                </a:solidFill>
              </a:rPr>
              <a:t>formation</a:t>
            </a:r>
            <a:endParaRPr lang="en-US" dirty="0">
              <a:solidFill>
                <a:srgbClr val="7030A0"/>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061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Semiotics</a:t>
            </a:r>
            <a:endParaRPr lang="en-US" dirty="0"/>
          </a:p>
        </p:txBody>
      </p:sp>
      <p:sp>
        <p:nvSpPr>
          <p:cNvPr id="3" name="Content Placeholder 2"/>
          <p:cNvSpPr>
            <a:spLocks noGrp="1"/>
          </p:cNvSpPr>
          <p:nvPr>
            <p:ph idx="1"/>
          </p:nvPr>
        </p:nvSpPr>
        <p:spPr/>
        <p:txBody>
          <a:bodyPr>
            <a:normAutofit/>
          </a:bodyPr>
          <a:lstStyle/>
          <a:p>
            <a:r>
              <a:rPr lang="en-US" dirty="0" smtClean="0"/>
              <a:t>Visualization: science or a "learned language" ?</a:t>
            </a:r>
          </a:p>
          <a:p>
            <a:endParaRPr lang="en-US" dirty="0" smtClean="0"/>
          </a:p>
          <a:p>
            <a:r>
              <a:rPr lang="en-US" dirty="0"/>
              <a:t>Generally, diagrams are held to be made up of </a:t>
            </a:r>
            <a:r>
              <a:rPr lang="en-US" dirty="0" smtClean="0"/>
              <a:t>symbols, and </a:t>
            </a:r>
            <a:r>
              <a:rPr lang="en-US" dirty="0"/>
              <a:t>symbols are based on social interaction</a:t>
            </a:r>
            <a:r>
              <a:rPr lang="en-US" dirty="0" smtClean="0"/>
              <a:t>.</a:t>
            </a:r>
          </a:p>
          <a:p>
            <a:endParaRPr lang="en-US" dirty="0"/>
          </a:p>
          <a:p>
            <a:r>
              <a:rPr lang="en-US" dirty="0"/>
              <a:t>The study of symbols and how they convey meaning is called </a:t>
            </a:r>
            <a:r>
              <a:rPr lang="en-US" b="1" i="1" dirty="0">
                <a:solidFill>
                  <a:srgbClr val="FF0000"/>
                </a:solidFill>
              </a:rPr>
              <a:t>semiotics</a:t>
            </a:r>
            <a:r>
              <a:rPr lang="en-US" i="1" dirty="0"/>
              <a:t>. </a:t>
            </a:r>
            <a:endParaRPr lang="en-US" i="1" dirty="0" smtClean="0"/>
          </a:p>
          <a:p>
            <a:pPr marL="342900" indent="-342900">
              <a:buFont typeface="Arial" panose="020B0604020202020204" pitchFamily="34" charset="0"/>
              <a:buChar char="•"/>
            </a:pPr>
            <a:r>
              <a:rPr lang="en-US" dirty="0" smtClean="0"/>
              <a:t>Discipline originated by </a:t>
            </a:r>
            <a:r>
              <a:rPr lang="en-US" dirty="0"/>
              <a:t>C.S. Peirce </a:t>
            </a:r>
            <a:r>
              <a:rPr lang="en-US" dirty="0" smtClean="0"/>
              <a:t>(USA)</a:t>
            </a:r>
          </a:p>
          <a:p>
            <a:pPr marL="342900" indent="-342900">
              <a:buFont typeface="Arial" panose="020B0604020202020204" pitchFamily="34" charset="0"/>
              <a:buChar char="•"/>
            </a:pPr>
            <a:r>
              <a:rPr lang="en-US" dirty="0" smtClean="0"/>
              <a:t>Later </a:t>
            </a:r>
            <a:r>
              <a:rPr lang="en-US" dirty="0"/>
              <a:t>developed in Europe by the French </a:t>
            </a:r>
            <a:r>
              <a:rPr lang="en-US" dirty="0" smtClean="0"/>
              <a:t>philosopher and </a:t>
            </a:r>
            <a:r>
              <a:rPr lang="en-US" dirty="0"/>
              <a:t>linguist Ferdinand de Saussure (1959</a:t>
            </a:r>
            <a:r>
              <a:rPr lang="en-US" dirty="0" smtClean="0"/>
              <a:t>).</a:t>
            </a:r>
          </a:p>
        </p:txBody>
      </p:sp>
    </p:spTree>
    <p:extLst>
      <p:ext uri="{BB962C8B-B14F-4D97-AF65-F5344CB8AC3E}">
        <p14:creationId xmlns:p14="http://schemas.microsoft.com/office/powerpoint/2010/main" val="2967228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342900" indent="-342900"/>
            <a:r>
              <a:rPr lang="en-US" dirty="0"/>
              <a:t>Course Overview and Requirements</a:t>
            </a:r>
          </a:p>
        </p:txBody>
      </p:sp>
    </p:spTree>
    <p:extLst>
      <p:ext uri="{BB962C8B-B14F-4D97-AF65-F5344CB8AC3E}">
        <p14:creationId xmlns:p14="http://schemas.microsoft.com/office/powerpoint/2010/main" val="2951878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of Arbitrariness </a:t>
            </a:r>
            <a:endParaRPr lang="en-US" dirty="0"/>
          </a:p>
        </p:txBody>
      </p:sp>
      <p:sp>
        <p:nvSpPr>
          <p:cNvPr id="3" name="Content Placeholder 2"/>
          <p:cNvSpPr>
            <a:spLocks noGrp="1"/>
          </p:cNvSpPr>
          <p:nvPr>
            <p:ph idx="1"/>
          </p:nvPr>
        </p:nvSpPr>
        <p:spPr/>
        <p:txBody>
          <a:bodyPr>
            <a:normAutofit lnSpcReduction="10000"/>
          </a:bodyPr>
          <a:lstStyle/>
          <a:p>
            <a:r>
              <a:rPr lang="en-US" dirty="0" smtClean="0"/>
              <a:t>Saussure defined a principle of </a:t>
            </a:r>
            <a:r>
              <a:rPr lang="en-US" i="1" dirty="0" smtClean="0">
                <a:solidFill>
                  <a:srgbClr val="FF0000"/>
                </a:solidFill>
              </a:rPr>
              <a:t>arbitrariness</a:t>
            </a:r>
            <a:r>
              <a:rPr lang="en-US" i="1" dirty="0" smtClean="0"/>
              <a:t> </a:t>
            </a:r>
            <a:r>
              <a:rPr lang="en-US" dirty="0" smtClean="0"/>
              <a:t>as applying to the relationship between the symbol and the thing that is signified.</a:t>
            </a:r>
          </a:p>
          <a:p>
            <a:endParaRPr lang="en-US" dirty="0"/>
          </a:p>
          <a:p>
            <a:r>
              <a:rPr lang="en-US" dirty="0" smtClean="0"/>
              <a:t>Truth </a:t>
            </a:r>
            <a:r>
              <a:rPr lang="en-US" dirty="0"/>
              <a:t>is relative to its social </a:t>
            </a:r>
            <a:r>
              <a:rPr lang="en-US" dirty="0" smtClean="0"/>
              <a:t>context</a:t>
            </a:r>
          </a:p>
          <a:p>
            <a:endParaRPr lang="en-US" dirty="0" smtClean="0"/>
          </a:p>
          <a:p>
            <a:r>
              <a:rPr lang="en-US" dirty="0" smtClean="0"/>
              <a:t>Meaning in </a:t>
            </a:r>
            <a:r>
              <a:rPr lang="en-US" dirty="0"/>
              <a:t>one culture may be nonsense in </a:t>
            </a:r>
            <a:r>
              <a:rPr lang="en-US" dirty="0" smtClean="0"/>
              <a:t>another</a:t>
            </a:r>
          </a:p>
          <a:p>
            <a:endParaRPr lang="en-US" dirty="0"/>
          </a:p>
          <a:p>
            <a:r>
              <a:rPr lang="en-US" dirty="0" smtClean="0"/>
              <a:t>Example: a </a:t>
            </a:r>
            <a:r>
              <a:rPr lang="en-US" dirty="0"/>
              <a:t>trash can as a visual symbol for deletion is </a:t>
            </a:r>
            <a:r>
              <a:rPr lang="en-US" dirty="0" smtClean="0"/>
              <a:t>meaningful only </a:t>
            </a:r>
            <a:r>
              <a:rPr lang="en-US" dirty="0"/>
              <a:t>to those who know how trash cans are used.</a:t>
            </a:r>
          </a:p>
        </p:txBody>
      </p:sp>
    </p:spTree>
    <p:extLst>
      <p:ext uri="{BB962C8B-B14F-4D97-AF65-F5344CB8AC3E}">
        <p14:creationId xmlns:p14="http://schemas.microsoft.com/office/powerpoint/2010/main" val="1709449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Graphics - Are They Visualizations???</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219200"/>
            <a:ext cx="37338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219200"/>
            <a:ext cx="47053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648200"/>
            <a:ext cx="291465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808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Arbitrariness in </a:t>
            </a:r>
            <a:r>
              <a:rPr lang="en-US" dirty="0" smtClean="0"/>
              <a:t>Pictures</a:t>
            </a:r>
            <a:endParaRPr lang="en-US" dirty="0"/>
          </a:p>
        </p:txBody>
      </p:sp>
      <p:sp>
        <p:nvSpPr>
          <p:cNvPr id="3" name="Content Placeholder 2"/>
          <p:cNvSpPr>
            <a:spLocks noGrp="1"/>
          </p:cNvSpPr>
          <p:nvPr>
            <p:ph idx="1"/>
          </p:nvPr>
        </p:nvSpPr>
        <p:spPr/>
        <p:txBody>
          <a:bodyPr/>
          <a:lstStyle/>
          <a:p>
            <a:r>
              <a:rPr lang="en-US" dirty="0" smtClean="0"/>
              <a:t>Pictures can also be thought of as context-sensitive</a:t>
            </a:r>
            <a:endParaRPr lang="en-US" dirty="0"/>
          </a:p>
          <a:p>
            <a:endParaRPr lang="en-US" dirty="0" smtClean="0"/>
          </a:p>
          <a:p>
            <a:r>
              <a:rPr lang="en-US" dirty="0" smtClean="0"/>
              <a:t>Argument - there is similarity to real things</a:t>
            </a:r>
          </a:p>
          <a:p>
            <a:endParaRPr lang="en-US" dirty="0"/>
          </a:p>
          <a:p>
            <a:r>
              <a:rPr lang="en-US" dirty="0" smtClean="0"/>
              <a:t>Counter-argument - Nelson </a:t>
            </a:r>
            <a:r>
              <a:rPr lang="en-US" dirty="0"/>
              <a:t>Goodman </a:t>
            </a:r>
            <a:r>
              <a:rPr lang="en-US" dirty="0" smtClean="0"/>
              <a:t>(</a:t>
            </a:r>
            <a:r>
              <a:rPr lang="en-US" dirty="0"/>
              <a:t>1968):</a:t>
            </a:r>
          </a:p>
          <a:p>
            <a:r>
              <a:rPr lang="en-US" i="1" dirty="0"/>
              <a:t>Realistic representation, in brief, depends not upon imitation or illusion or </a:t>
            </a:r>
            <a:r>
              <a:rPr lang="en-US" i="1" dirty="0" smtClean="0"/>
              <a:t>information but </a:t>
            </a:r>
            <a:r>
              <a:rPr lang="en-US" i="1" dirty="0"/>
              <a:t>upon inculcation. Almost any picture may represent almost anything; that is, </a:t>
            </a:r>
            <a:r>
              <a:rPr lang="en-US" i="1" dirty="0" smtClean="0"/>
              <a:t>given picture </a:t>
            </a:r>
            <a:r>
              <a:rPr lang="en-US" i="1" dirty="0"/>
              <a:t>and object there is usually a system of representation—a plan of </a:t>
            </a:r>
            <a:r>
              <a:rPr lang="en-US" i="1" dirty="0" smtClean="0"/>
              <a:t>correlation—under </a:t>
            </a:r>
            <a:r>
              <a:rPr lang="en-US" i="1" dirty="0"/>
              <a:t>which the picture represents the object.</a:t>
            </a:r>
            <a:endParaRPr lang="en-US" dirty="0"/>
          </a:p>
        </p:txBody>
      </p:sp>
    </p:spTree>
    <p:extLst>
      <p:ext uri="{BB962C8B-B14F-4D97-AF65-F5344CB8AC3E}">
        <p14:creationId xmlns:p14="http://schemas.microsoft.com/office/powerpoint/2010/main" val="219146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Arbitrariness in Pictures</a:t>
            </a:r>
          </a:p>
        </p:txBody>
      </p:sp>
      <p:sp>
        <p:nvSpPr>
          <p:cNvPr id="3" name="Content Placeholder 2"/>
          <p:cNvSpPr>
            <a:spLocks noGrp="1"/>
          </p:cNvSpPr>
          <p:nvPr>
            <p:ph idx="1"/>
          </p:nvPr>
        </p:nvSpPr>
        <p:spPr/>
        <p:txBody>
          <a:bodyPr>
            <a:normAutofit/>
          </a:bodyPr>
          <a:lstStyle/>
          <a:p>
            <a:r>
              <a:rPr lang="en-US" dirty="0" smtClean="0"/>
              <a:t>Studies support the idea that people can interpret pictures without training</a:t>
            </a:r>
          </a:p>
          <a:p>
            <a:endParaRPr lang="en-US" dirty="0"/>
          </a:p>
          <a:p>
            <a:r>
              <a:rPr lang="en-US" dirty="0" err="1" smtClean="0"/>
              <a:t>Deregowski</a:t>
            </a:r>
            <a:r>
              <a:rPr lang="en-US" dirty="0" smtClean="0"/>
              <a:t> </a:t>
            </a:r>
            <a:r>
              <a:rPr lang="en-US" dirty="0"/>
              <a:t>(</a:t>
            </a:r>
            <a:r>
              <a:rPr lang="en-US" dirty="0" smtClean="0"/>
              <a:t>1968): </a:t>
            </a:r>
          </a:p>
          <a:p>
            <a:pPr marL="342900" indent="-342900">
              <a:buFont typeface="Arial" panose="020B0604020202020204" pitchFamily="34" charset="0"/>
              <a:buChar char="•"/>
            </a:pPr>
            <a:r>
              <a:rPr lang="en-US" dirty="0" smtClean="0"/>
              <a:t>Reported </a:t>
            </a:r>
            <a:r>
              <a:rPr lang="en-US" dirty="0"/>
              <a:t>studies of adults </a:t>
            </a:r>
            <a:r>
              <a:rPr lang="en-US" dirty="0" smtClean="0"/>
              <a:t>and children</a:t>
            </a:r>
            <a:r>
              <a:rPr lang="en-US" dirty="0"/>
              <a:t>, in a remote area of Zambia, who had very little graphic art. </a:t>
            </a:r>
            <a:endParaRPr lang="en-US" dirty="0" smtClean="0"/>
          </a:p>
          <a:p>
            <a:pPr marL="342900" indent="-342900">
              <a:buFont typeface="Arial" panose="020B0604020202020204" pitchFamily="34" charset="0"/>
              <a:buChar char="•"/>
            </a:pPr>
            <a:r>
              <a:rPr lang="en-US" dirty="0" smtClean="0"/>
              <a:t>Despite </a:t>
            </a:r>
            <a:r>
              <a:rPr lang="en-US" dirty="0"/>
              <a:t>this, these </a:t>
            </a:r>
            <a:r>
              <a:rPr lang="en-US" dirty="0" smtClean="0"/>
              <a:t>people could </a:t>
            </a:r>
            <a:r>
              <a:rPr lang="en-US" dirty="0"/>
              <a:t>easily match photographs of toy animals with the actual </a:t>
            </a:r>
            <a:r>
              <a:rPr lang="en-US" dirty="0" smtClean="0"/>
              <a:t>toys.</a:t>
            </a:r>
          </a:p>
          <a:p>
            <a:endParaRPr lang="en-US" dirty="0"/>
          </a:p>
        </p:txBody>
      </p:sp>
    </p:spTree>
    <p:extLst>
      <p:ext uri="{BB962C8B-B14F-4D97-AF65-F5344CB8AC3E}">
        <p14:creationId xmlns:p14="http://schemas.microsoft.com/office/powerpoint/2010/main" val="641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Arbitrariness in Pictures</a:t>
            </a:r>
          </a:p>
        </p:txBody>
      </p:sp>
      <p:sp>
        <p:nvSpPr>
          <p:cNvPr id="3" name="Content Placeholder 2"/>
          <p:cNvSpPr>
            <a:spLocks noGrp="1"/>
          </p:cNvSpPr>
          <p:nvPr>
            <p:ph idx="1"/>
          </p:nvPr>
        </p:nvSpPr>
        <p:spPr/>
        <p:txBody>
          <a:bodyPr>
            <a:noAutofit/>
          </a:bodyPr>
          <a:lstStyle/>
          <a:p>
            <a:r>
              <a:rPr lang="en-US" dirty="0"/>
              <a:t>Hochberg and Brooks (1962):</a:t>
            </a:r>
          </a:p>
          <a:p>
            <a:pPr marL="342900" indent="-342900">
              <a:buFont typeface="Arial" panose="020B0604020202020204" pitchFamily="34" charset="0"/>
              <a:buChar char="•"/>
            </a:pPr>
            <a:r>
              <a:rPr lang="en-US" dirty="0" smtClean="0"/>
              <a:t>Raised </a:t>
            </a:r>
            <a:r>
              <a:rPr lang="en-US" dirty="0"/>
              <a:t>their daughter nearly to the age of two in a house with no pictures. </a:t>
            </a:r>
          </a:p>
          <a:p>
            <a:pPr marL="342900" indent="-342900">
              <a:buFont typeface="Arial" panose="020B0604020202020204" pitchFamily="34" charset="0"/>
              <a:buChar char="•"/>
            </a:pPr>
            <a:r>
              <a:rPr lang="en-US" dirty="0" smtClean="0"/>
              <a:t>Thus</a:t>
            </a:r>
            <a:r>
              <a:rPr lang="en-US" dirty="0"/>
              <a:t>, she had no social input telling her that pictures had any kind of meaning. </a:t>
            </a:r>
          </a:p>
          <a:p>
            <a:pPr marL="342900" indent="-342900">
              <a:buFont typeface="Arial" panose="020B0604020202020204" pitchFamily="34" charset="0"/>
              <a:buChar char="•"/>
            </a:pPr>
            <a:r>
              <a:rPr lang="en-US" dirty="0"/>
              <a:t>When the child was finally tested, she had a reasonably large vocabulary, and she was asked to identify objects in line drawings and in black-and- white photographs. </a:t>
            </a:r>
          </a:p>
          <a:p>
            <a:pPr marL="342900" indent="-342900">
              <a:buFont typeface="Arial" panose="020B0604020202020204" pitchFamily="34" charset="0"/>
              <a:buChar char="•"/>
            </a:pPr>
            <a:r>
              <a:rPr lang="en-US" dirty="0"/>
              <a:t>Despite her lack of instruction in the interpretation of pictures, she was almost always correct in her answers.</a:t>
            </a:r>
          </a:p>
        </p:txBody>
      </p:sp>
    </p:spTree>
    <p:extLst>
      <p:ext uri="{BB962C8B-B14F-4D97-AF65-F5344CB8AC3E}">
        <p14:creationId xmlns:p14="http://schemas.microsoft.com/office/powerpoint/2010/main" val="154982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Arbitrariness in Pictures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The most </a:t>
            </a:r>
            <a:r>
              <a:rPr lang="en-US" dirty="0" smtClean="0"/>
              <a:t>probable explanation </a:t>
            </a:r>
            <a:r>
              <a:rPr lang="en-US" dirty="0"/>
              <a:t>is that at some stage in visual processing, the pictorial outline of an object and </a:t>
            </a:r>
            <a:r>
              <a:rPr lang="en-US" dirty="0" smtClean="0"/>
              <a:t>the object </a:t>
            </a:r>
            <a:r>
              <a:rPr lang="en-US" dirty="0"/>
              <a:t>itself excite similar neural processes (Pearson et al., 1990</a:t>
            </a:r>
            <a:r>
              <a:rPr lang="en-US" dirty="0" smtClean="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Plausible due to ample </a:t>
            </a:r>
            <a:r>
              <a:rPr lang="en-US" dirty="0"/>
              <a:t>evidence that one of the most important products of early visual processing is </a:t>
            </a:r>
            <a:r>
              <a:rPr lang="en-US" dirty="0" smtClean="0"/>
              <a:t>the extraction </a:t>
            </a:r>
            <a:r>
              <a:rPr lang="en-US" dirty="0"/>
              <a:t>of linear features in the visual </a:t>
            </a:r>
            <a:r>
              <a:rPr lang="en-US" dirty="0" smtClean="0"/>
              <a:t>array.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These </a:t>
            </a:r>
            <a:r>
              <a:rPr lang="en-US" dirty="0"/>
              <a:t>may be either the visual boundaries </a:t>
            </a:r>
            <a:r>
              <a:rPr lang="en-US" dirty="0" smtClean="0"/>
              <a:t>of objects </a:t>
            </a:r>
            <a:r>
              <a:rPr lang="en-US" dirty="0"/>
              <a:t>or the lines in a line drawing.</a:t>
            </a:r>
          </a:p>
        </p:txBody>
      </p:sp>
    </p:spTree>
    <p:extLst>
      <p:ext uri="{BB962C8B-B14F-4D97-AF65-F5344CB8AC3E}">
        <p14:creationId xmlns:p14="http://schemas.microsoft.com/office/powerpoint/2010/main" val="1557481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Arbitrariness in Pictures</a:t>
            </a:r>
          </a:p>
        </p:txBody>
      </p:sp>
      <p:sp>
        <p:nvSpPr>
          <p:cNvPr id="3" name="Content Placeholder 2"/>
          <p:cNvSpPr>
            <a:spLocks noGrp="1"/>
          </p:cNvSpPr>
          <p:nvPr>
            <p:ph idx="1"/>
          </p:nvPr>
        </p:nvSpPr>
        <p:spPr/>
        <p:txBody>
          <a:bodyPr/>
          <a:lstStyle/>
          <a:p>
            <a:r>
              <a:rPr lang="en-US" dirty="0" smtClean="0"/>
              <a:t>Even though we can interpret without training, conventions still matter, e.g.:</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613" y="2095500"/>
            <a:ext cx="620077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3498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vs Arbitrary Symbols</a:t>
            </a:r>
            <a:endParaRPr lang="en-US" dirty="0"/>
          </a:p>
        </p:txBody>
      </p:sp>
      <p:sp>
        <p:nvSpPr>
          <p:cNvPr id="3" name="Content Placeholder 2"/>
          <p:cNvSpPr>
            <a:spLocks noGrp="1"/>
          </p:cNvSpPr>
          <p:nvPr>
            <p:ph idx="1"/>
          </p:nvPr>
        </p:nvSpPr>
        <p:spPr>
          <a:xfrm>
            <a:off x="685800" y="1219200"/>
            <a:ext cx="7772400" cy="4495800"/>
          </a:xfrm>
        </p:spPr>
        <p:txBody>
          <a:bodyPr/>
          <a:lstStyle/>
          <a:p>
            <a:r>
              <a:rPr lang="en-US" b="1" i="1" dirty="0" smtClean="0">
                <a:solidFill>
                  <a:srgbClr val="C00000"/>
                </a:solidFill>
              </a:rPr>
              <a:t>Sensory symbols: </a:t>
            </a:r>
            <a:r>
              <a:rPr lang="en-US" dirty="0" smtClean="0"/>
              <a:t>symbols </a:t>
            </a:r>
            <a:r>
              <a:rPr lang="en-US" dirty="0"/>
              <a:t>and aspects of visualizations that </a:t>
            </a:r>
            <a:r>
              <a:rPr lang="en-US" dirty="0" smtClean="0"/>
              <a:t>derive their </a:t>
            </a:r>
            <a:r>
              <a:rPr lang="en-US" dirty="0"/>
              <a:t>expressive power from their ability to use the perceptual processing power of the </a:t>
            </a:r>
            <a:r>
              <a:rPr lang="en-US" dirty="0" smtClean="0"/>
              <a:t>brain </a:t>
            </a:r>
            <a:r>
              <a:rPr lang="en-US" b="1" dirty="0" smtClean="0"/>
              <a:t>without learning</a:t>
            </a:r>
          </a:p>
          <a:p>
            <a:endParaRPr lang="en-US" dirty="0"/>
          </a:p>
          <a:p>
            <a:r>
              <a:rPr lang="en-US" b="1" dirty="0" smtClean="0">
                <a:solidFill>
                  <a:srgbClr val="002060"/>
                </a:solidFill>
              </a:rPr>
              <a:t>Ar</a:t>
            </a:r>
            <a:r>
              <a:rPr lang="en-US" b="1" i="1" dirty="0" smtClean="0">
                <a:solidFill>
                  <a:srgbClr val="002060"/>
                </a:solidFill>
              </a:rPr>
              <a:t>bitrary symbols: </a:t>
            </a:r>
            <a:r>
              <a:rPr lang="en-US" dirty="0" smtClean="0"/>
              <a:t>representations </a:t>
            </a:r>
            <a:r>
              <a:rPr lang="en-US" dirty="0"/>
              <a:t>that </a:t>
            </a:r>
            <a:r>
              <a:rPr lang="en-US" b="1" dirty="0"/>
              <a:t>must </a:t>
            </a:r>
            <a:r>
              <a:rPr lang="en-US" b="1" dirty="0" smtClean="0"/>
              <a:t>be learned</a:t>
            </a:r>
            <a:r>
              <a:rPr lang="en-US" dirty="0"/>
              <a:t>, because the representations have no perceptual </a:t>
            </a:r>
            <a:r>
              <a:rPr lang="en-US" dirty="0" smtClean="0"/>
              <a:t>basis </a:t>
            </a:r>
          </a:p>
          <a:p>
            <a:r>
              <a:rPr lang="en-US" dirty="0" smtClean="0"/>
              <a:t>(e.g., word </a:t>
            </a:r>
            <a:r>
              <a:rPr lang="en-US" i="1" dirty="0" smtClean="0"/>
              <a:t>dog </a:t>
            </a:r>
            <a:r>
              <a:rPr lang="en-US" dirty="0"/>
              <a:t>bears no perceptual relationship to any actual </a:t>
            </a:r>
            <a:r>
              <a:rPr lang="en-US" dirty="0" smtClean="0"/>
              <a:t>animal)</a:t>
            </a:r>
          </a:p>
          <a:p>
            <a:endParaRPr lang="en-US" dirty="0"/>
          </a:p>
          <a:p>
            <a:r>
              <a:rPr lang="en-US" dirty="0" smtClean="0"/>
              <a:t>Few visualizations use purely sensory or arbitrary symbols</a:t>
            </a:r>
            <a:endParaRPr lang="en-US" dirty="0"/>
          </a:p>
        </p:txBody>
      </p:sp>
    </p:spTree>
    <p:extLst>
      <p:ext uri="{BB962C8B-B14F-4D97-AF65-F5344CB8AC3E}">
        <p14:creationId xmlns:p14="http://schemas.microsoft.com/office/powerpoint/2010/main" val="1475064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Representations</a:t>
            </a:r>
            <a:endParaRPr lang="en-US" dirty="0"/>
          </a:p>
        </p:txBody>
      </p:sp>
      <p:sp>
        <p:nvSpPr>
          <p:cNvPr id="3" name="Content Placeholder 2"/>
          <p:cNvSpPr>
            <a:spLocks noGrp="1"/>
          </p:cNvSpPr>
          <p:nvPr>
            <p:ph idx="1"/>
          </p:nvPr>
        </p:nvSpPr>
        <p:spPr/>
        <p:txBody>
          <a:bodyPr/>
          <a:lstStyle/>
          <a:p>
            <a:r>
              <a:rPr lang="en-US" dirty="0" smtClean="0"/>
              <a:t>Sensory representations are effective</a:t>
            </a:r>
          </a:p>
          <a:p>
            <a:pPr marL="342900" indent="-342900">
              <a:buFont typeface="Arial" panose="020B0604020202020204" pitchFamily="34" charset="0"/>
              <a:buChar char="•"/>
            </a:pPr>
            <a:r>
              <a:rPr lang="en-US" dirty="0" smtClean="0"/>
              <a:t>well matched to early stages of neural processing</a:t>
            </a:r>
          </a:p>
          <a:p>
            <a:pPr marL="342900" indent="-342900">
              <a:buFont typeface="Arial" panose="020B0604020202020204" pitchFamily="34" charset="0"/>
              <a:buChar char="•"/>
            </a:pPr>
            <a:r>
              <a:rPr lang="en-US" dirty="0" smtClean="0"/>
              <a:t>tend </a:t>
            </a:r>
            <a:r>
              <a:rPr lang="en-US" dirty="0"/>
              <a:t>to </a:t>
            </a:r>
            <a:r>
              <a:rPr lang="en-US" dirty="0" smtClean="0"/>
              <a:t>be stable </a:t>
            </a:r>
            <a:r>
              <a:rPr lang="en-US" dirty="0"/>
              <a:t>across individuals, cultures, and time</a:t>
            </a:r>
            <a:r>
              <a:rPr lang="en-US" dirty="0" smtClean="0"/>
              <a:t>.</a:t>
            </a:r>
          </a:p>
          <a:p>
            <a:endParaRPr lang="en-US" dirty="0"/>
          </a:p>
          <a:p>
            <a:r>
              <a:rPr lang="en-US" dirty="0"/>
              <a:t>Conversely, arbitrary conventions derive their power </a:t>
            </a:r>
            <a:r>
              <a:rPr lang="en-US" dirty="0" smtClean="0"/>
              <a:t>from culture </a:t>
            </a:r>
            <a:r>
              <a:rPr lang="en-US" dirty="0"/>
              <a:t>and are therefore dependent on the particular cultural milieu of an individual.</a:t>
            </a:r>
          </a:p>
        </p:txBody>
      </p:sp>
    </p:spTree>
    <p:extLst>
      <p:ext uri="{BB962C8B-B14F-4D97-AF65-F5344CB8AC3E}">
        <p14:creationId xmlns:p14="http://schemas.microsoft.com/office/powerpoint/2010/main" val="483582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of Sensory Languages</a:t>
            </a:r>
            <a:endParaRPr lang="en-US" dirty="0"/>
          </a:p>
        </p:txBody>
      </p:sp>
      <p:sp>
        <p:nvSpPr>
          <p:cNvPr id="3" name="Content Placeholder 2"/>
          <p:cNvSpPr>
            <a:spLocks noGrp="1"/>
          </p:cNvSpPr>
          <p:nvPr>
            <p:ph idx="1"/>
          </p:nvPr>
        </p:nvSpPr>
        <p:spPr/>
        <p:txBody>
          <a:bodyPr/>
          <a:lstStyle/>
          <a:p>
            <a:r>
              <a:rPr lang="en-US" dirty="0" smtClean="0"/>
              <a:t>Initially, brain was thought to be </a:t>
            </a:r>
            <a:r>
              <a:rPr lang="en-US" b="1" i="1" dirty="0" smtClean="0">
                <a:solidFill>
                  <a:srgbClr val="002060"/>
                </a:solidFill>
              </a:rPr>
              <a:t>tabula rasa </a:t>
            </a:r>
            <a:r>
              <a:rPr lang="en-US" dirty="0" smtClean="0"/>
              <a:t>(blank slate) - adaptable to any environment</a:t>
            </a:r>
          </a:p>
          <a:p>
            <a:endParaRPr lang="en-US" dirty="0"/>
          </a:p>
          <a:p>
            <a:r>
              <a:rPr lang="en-US" dirty="0" smtClean="0"/>
              <a:t>Now we know brain is highly specialized for </a:t>
            </a:r>
            <a:r>
              <a:rPr lang="en-US" b="1" i="1" dirty="0" smtClean="0"/>
              <a:t>our</a:t>
            </a:r>
            <a:r>
              <a:rPr lang="en-US" dirty="0" smtClean="0"/>
              <a:t> environment</a:t>
            </a:r>
          </a:p>
          <a:p>
            <a:pPr marL="342900" indent="-342900">
              <a:buFont typeface="Arial" panose="020B0604020202020204" pitchFamily="34" charset="0"/>
              <a:buChar char="•"/>
            </a:pPr>
            <a:r>
              <a:rPr lang="en-US" dirty="0"/>
              <a:t>like a collection of highly specialized </a:t>
            </a:r>
            <a:r>
              <a:rPr lang="en-US" dirty="0" smtClean="0"/>
              <a:t>parallel processing machines </a:t>
            </a:r>
            <a:r>
              <a:rPr lang="en-US" dirty="0"/>
              <a:t>with high-bandwidth </a:t>
            </a:r>
            <a:r>
              <a:rPr lang="en-US" dirty="0" smtClean="0"/>
              <a:t>interconnections</a:t>
            </a:r>
          </a:p>
          <a:p>
            <a:pPr marL="342900" indent="-342900">
              <a:buFont typeface="Arial" panose="020B0604020202020204" pitchFamily="34" charset="0"/>
              <a:buChar char="•"/>
            </a:pPr>
            <a:r>
              <a:rPr lang="en-US" dirty="0"/>
              <a:t>designed </a:t>
            </a:r>
            <a:r>
              <a:rPr lang="en-US" dirty="0" smtClean="0"/>
              <a:t>to extract </a:t>
            </a:r>
            <a:r>
              <a:rPr lang="en-US" dirty="0"/>
              <a:t>information from the world in which we live, not from some other environment </a:t>
            </a:r>
            <a:r>
              <a:rPr lang="en-US" dirty="0" smtClean="0"/>
              <a:t>with entirely </a:t>
            </a:r>
            <a:r>
              <a:rPr lang="en-US" dirty="0"/>
              <a:t>different physical properties</a:t>
            </a:r>
          </a:p>
          <a:p>
            <a:endParaRPr lang="en-US" dirty="0" smtClean="0"/>
          </a:p>
          <a:p>
            <a:endParaRPr lang="en-US" dirty="0"/>
          </a:p>
        </p:txBody>
      </p:sp>
    </p:spTree>
    <p:extLst>
      <p:ext uri="{BB962C8B-B14F-4D97-AF65-F5344CB8AC3E}">
        <p14:creationId xmlns:p14="http://schemas.microsoft.com/office/powerpoint/2010/main" val="157653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a:t>
            </a:r>
            <a:r>
              <a:rPr lang="en-US" dirty="0" smtClean="0"/>
              <a:t>Description</a:t>
            </a:r>
            <a:endParaRPr lang="en-US" dirty="0"/>
          </a:p>
        </p:txBody>
      </p:sp>
      <p:sp>
        <p:nvSpPr>
          <p:cNvPr id="4" name="Content Placeholder 3"/>
          <p:cNvSpPr>
            <a:spLocks noGrp="1"/>
          </p:cNvSpPr>
          <p:nvPr>
            <p:ph idx="1"/>
          </p:nvPr>
        </p:nvSpPr>
        <p:spPr/>
        <p:txBody>
          <a:bodyPr/>
          <a:lstStyle/>
          <a:p>
            <a:r>
              <a:rPr lang="en-US" b="1" dirty="0" smtClean="0"/>
              <a:t>Course Number and Name</a:t>
            </a:r>
          </a:p>
          <a:p>
            <a:r>
              <a:rPr lang="en-US" dirty="0" smtClean="0"/>
              <a:t>70-530, </a:t>
            </a:r>
            <a:r>
              <a:rPr lang="en-US" dirty="0" smtClean="0"/>
              <a:t>Data Visualization</a:t>
            </a:r>
            <a:endParaRPr lang="en-US" dirty="0" smtClean="0"/>
          </a:p>
          <a:p>
            <a:endParaRPr lang="en-US" dirty="0"/>
          </a:p>
          <a:p>
            <a:r>
              <a:rPr lang="en-US" b="1" dirty="0" smtClean="0"/>
              <a:t>Catalog Course Description</a:t>
            </a:r>
          </a:p>
          <a:p>
            <a:r>
              <a:rPr lang="en-US" dirty="0"/>
              <a:t>The theory and practice of visualizing large, complicated data sets to clarify areas of emphasis. Human factors best practices will be presented. Programming with advanced visualization frameworks and practices will be demonstrated and used in group programming projects.</a:t>
            </a:r>
          </a:p>
        </p:txBody>
      </p:sp>
    </p:spTree>
    <p:extLst>
      <p:ext uri="{BB962C8B-B14F-4D97-AF65-F5344CB8AC3E}">
        <p14:creationId xmlns:p14="http://schemas.microsoft.com/office/powerpoint/2010/main" val="29553418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t>Major </a:t>
            </a:r>
            <a:r>
              <a:rPr lang="en-US" kern="1200" dirty="0"/>
              <a:t>visual pathways of the Macaque monkey</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7313" y="1061540"/>
            <a:ext cx="6429375"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321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Systems</a:t>
            </a:r>
            <a:endParaRPr lang="en-US" dirty="0"/>
          </a:p>
        </p:txBody>
      </p:sp>
      <p:sp>
        <p:nvSpPr>
          <p:cNvPr id="3" name="Content Placeholder 2"/>
          <p:cNvSpPr>
            <a:spLocks noGrp="1"/>
          </p:cNvSpPr>
          <p:nvPr>
            <p:ph idx="1"/>
          </p:nvPr>
        </p:nvSpPr>
        <p:spPr/>
        <p:txBody>
          <a:bodyPr/>
          <a:lstStyle/>
          <a:p>
            <a:r>
              <a:rPr lang="en-US" dirty="0"/>
              <a:t>Macaque </a:t>
            </a:r>
            <a:r>
              <a:rPr lang="en-US" dirty="0" smtClean="0"/>
              <a:t>monkeys, cats, and humans have similar visual systems</a:t>
            </a:r>
          </a:p>
          <a:p>
            <a:pPr marL="342900" indent="-342900">
              <a:buFont typeface="Arial" panose="020B0604020202020204" pitchFamily="34" charset="0"/>
              <a:buChar char="•"/>
            </a:pPr>
            <a:r>
              <a:rPr lang="en-US" dirty="0" smtClean="0"/>
              <a:t>Same type of environments</a:t>
            </a:r>
          </a:p>
          <a:p>
            <a:pPr marL="342900" indent="-342900">
              <a:buFont typeface="Arial" panose="020B0604020202020204" pitchFamily="34" charset="0"/>
              <a:buChar char="•"/>
            </a:pPr>
            <a:r>
              <a:rPr lang="en-US" dirty="0" smtClean="0"/>
              <a:t>Same laws of physics (light, gravity, …)</a:t>
            </a:r>
          </a:p>
          <a:p>
            <a:pPr marL="342900" indent="-342900">
              <a:buFont typeface="Arial" panose="020B0604020202020204" pitchFamily="34" charset="0"/>
              <a:buChar char="•"/>
            </a:pPr>
            <a:r>
              <a:rPr lang="en-US" dirty="0" smtClean="0"/>
              <a:t>Verified in experiments and observations (fMRI, PET, brain injury effects)</a:t>
            </a:r>
            <a:endParaRPr lang="en-US" dirty="0"/>
          </a:p>
        </p:txBody>
      </p:sp>
    </p:spTree>
    <p:extLst>
      <p:ext uri="{BB962C8B-B14F-4D97-AF65-F5344CB8AC3E}">
        <p14:creationId xmlns:p14="http://schemas.microsoft.com/office/powerpoint/2010/main" val="159988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vs. Arbitrary Visualizations</a:t>
            </a:r>
            <a:endParaRPr lang="en-US" dirty="0"/>
          </a:p>
        </p:txBody>
      </p:sp>
      <p:sp>
        <p:nvSpPr>
          <p:cNvPr id="3" name="Content Placeholder 2"/>
          <p:cNvSpPr>
            <a:spLocks noGrp="1"/>
          </p:cNvSpPr>
          <p:nvPr>
            <p:ph idx="1"/>
          </p:nvPr>
        </p:nvSpPr>
        <p:spPr/>
        <p:txBody>
          <a:bodyPr/>
          <a:lstStyle/>
          <a:p>
            <a:r>
              <a:rPr lang="en-US" b="1" dirty="0" smtClean="0"/>
              <a:t>Sensory representations</a:t>
            </a:r>
          </a:p>
          <a:p>
            <a:pPr marL="342900" indent="-342900">
              <a:buFont typeface="Arial" panose="020B0604020202020204" pitchFamily="34" charset="0"/>
              <a:buChar char="•"/>
            </a:pPr>
            <a:r>
              <a:rPr lang="en-US" dirty="0" smtClean="0"/>
              <a:t>studied in sensory neuroscience</a:t>
            </a:r>
          </a:p>
          <a:p>
            <a:pPr marL="342900" indent="-342900">
              <a:buFont typeface="Arial" panose="020B0604020202020204" pitchFamily="34" charset="0"/>
              <a:buChar char="•"/>
            </a:pPr>
            <a:r>
              <a:rPr lang="en-US" dirty="0" smtClean="0"/>
              <a:t>can also </a:t>
            </a:r>
            <a:r>
              <a:rPr lang="en-US" dirty="0"/>
              <a:t>make claims that transcend cultural and racial boundaries</a:t>
            </a:r>
          </a:p>
          <a:p>
            <a:endParaRPr lang="en-US" dirty="0"/>
          </a:p>
          <a:p>
            <a:r>
              <a:rPr lang="en-US" b="1" dirty="0" smtClean="0"/>
              <a:t>Arbitrary representations</a:t>
            </a:r>
          </a:p>
          <a:p>
            <a:pPr marL="342900" indent="-342900">
              <a:buFont typeface="Arial" panose="020B0604020202020204" pitchFamily="34" charset="0"/>
              <a:buChar char="•"/>
            </a:pPr>
            <a:r>
              <a:rPr lang="en-US" dirty="0" smtClean="0"/>
              <a:t>studied in </a:t>
            </a:r>
            <a:r>
              <a:rPr lang="en-US" dirty="0" err="1" smtClean="0"/>
              <a:t>structuralist</a:t>
            </a:r>
            <a:r>
              <a:rPr lang="en-US" dirty="0" smtClean="0"/>
              <a:t> </a:t>
            </a:r>
            <a:r>
              <a:rPr lang="en-US" dirty="0"/>
              <a:t>social sciences</a:t>
            </a:r>
          </a:p>
        </p:txBody>
      </p:sp>
    </p:spTree>
    <p:extLst>
      <p:ext uri="{BB962C8B-B14F-4D97-AF65-F5344CB8AC3E}">
        <p14:creationId xmlns:p14="http://schemas.microsoft.com/office/powerpoint/2010/main" val="25864641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Sensory and Arbitrary </a:t>
            </a:r>
            <a:r>
              <a:rPr lang="en-US" dirty="0" smtClean="0"/>
              <a:t>Representations</a:t>
            </a:r>
            <a:endParaRPr lang="en-US" dirty="0"/>
          </a:p>
        </p:txBody>
      </p:sp>
      <p:sp>
        <p:nvSpPr>
          <p:cNvPr id="3" name="Content Placeholder 2"/>
          <p:cNvSpPr>
            <a:spLocks noGrp="1"/>
          </p:cNvSpPr>
          <p:nvPr>
            <p:ph idx="1"/>
          </p:nvPr>
        </p:nvSpPr>
        <p:spPr/>
        <p:txBody>
          <a:bodyPr>
            <a:normAutofit fontScale="92500"/>
          </a:bodyPr>
          <a:lstStyle/>
          <a:p>
            <a:r>
              <a:rPr lang="en-US" b="1" dirty="0" smtClean="0"/>
              <a:t>Understanding </a:t>
            </a:r>
            <a:r>
              <a:rPr lang="en-US" b="1" dirty="0"/>
              <a:t>without training: </a:t>
            </a:r>
            <a:r>
              <a:rPr lang="en-US" dirty="0"/>
              <a:t>A sensory code is one for which the meaning is </a:t>
            </a:r>
            <a:r>
              <a:rPr lang="en-US" dirty="0" smtClean="0"/>
              <a:t>perceived without </a:t>
            </a:r>
            <a:r>
              <a:rPr lang="en-US" dirty="0"/>
              <a:t>additional training</a:t>
            </a:r>
            <a:r>
              <a:rPr lang="en-US" dirty="0" smtClean="0"/>
              <a:t>.</a:t>
            </a:r>
          </a:p>
          <a:p>
            <a:endParaRPr lang="en-US" dirty="0"/>
          </a:p>
          <a:p>
            <a:r>
              <a:rPr lang="en-US" b="1" dirty="0"/>
              <a:t>Resistance to instructional bias: </a:t>
            </a:r>
            <a:r>
              <a:rPr lang="en-US" dirty="0"/>
              <a:t>Many sensory phenomena, </a:t>
            </a:r>
            <a:r>
              <a:rPr lang="en-US" dirty="0" smtClean="0"/>
              <a:t>persist </a:t>
            </a:r>
            <a:r>
              <a:rPr lang="en-US" dirty="0"/>
              <a:t>despite the knowledge that they are illusory</a:t>
            </a:r>
            <a:r>
              <a:rPr lang="en-US" dirty="0" smtClean="0"/>
              <a:t>.</a:t>
            </a:r>
          </a:p>
          <a:p>
            <a:endParaRPr lang="en-US" dirty="0"/>
          </a:p>
          <a:p>
            <a:r>
              <a:rPr lang="en-US" b="1" dirty="0"/>
              <a:t>Sensory immediacy: </a:t>
            </a:r>
            <a:r>
              <a:rPr lang="en-US" dirty="0"/>
              <a:t>The processing of certain kinds of sensory information is hard-wired </a:t>
            </a:r>
            <a:r>
              <a:rPr lang="en-US" dirty="0" smtClean="0"/>
              <a:t>and fast.</a:t>
            </a:r>
          </a:p>
          <a:p>
            <a:endParaRPr lang="en-US" dirty="0"/>
          </a:p>
          <a:p>
            <a:r>
              <a:rPr lang="en-US" b="1" dirty="0"/>
              <a:t>Cross-cultural validity: </a:t>
            </a:r>
            <a:r>
              <a:rPr lang="en-US" dirty="0"/>
              <a:t>A sensory code will, in general, be understood across </a:t>
            </a:r>
            <a:r>
              <a:rPr lang="en-US" dirty="0" smtClean="0"/>
              <a:t>cultural boundaries</a:t>
            </a:r>
            <a:r>
              <a:rPr lang="en-US" dirty="0"/>
              <a:t>.</a:t>
            </a:r>
          </a:p>
        </p:txBody>
      </p:sp>
    </p:spTree>
    <p:extLst>
      <p:ext uri="{BB962C8B-B14F-4D97-AF65-F5344CB8AC3E}">
        <p14:creationId xmlns:p14="http://schemas.microsoft.com/office/powerpoint/2010/main" val="2374176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Representations can be misleading</a:t>
            </a:r>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9425" y="1809750"/>
            <a:ext cx="310515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8855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Representations can be misleading</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7450" y="1276350"/>
            <a:ext cx="422910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057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Representations can be misleading</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13" y="1866900"/>
            <a:ext cx="8562975"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025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Arbitrary Representation </a:t>
            </a:r>
            <a:r>
              <a:rPr lang="en-US" dirty="0" smtClean="0"/>
              <a:t>Characteristics</a:t>
            </a:r>
            <a:endParaRPr lang="en-US" dirty="0"/>
          </a:p>
        </p:txBody>
      </p:sp>
      <p:sp>
        <p:nvSpPr>
          <p:cNvPr id="3" name="Content Placeholder 2"/>
          <p:cNvSpPr>
            <a:spLocks noGrp="1"/>
          </p:cNvSpPr>
          <p:nvPr>
            <p:ph idx="1"/>
          </p:nvPr>
        </p:nvSpPr>
        <p:spPr>
          <a:xfrm>
            <a:off x="685800" y="1219200"/>
            <a:ext cx="7772400" cy="5105400"/>
          </a:xfrm>
        </p:spPr>
        <p:txBody>
          <a:bodyPr>
            <a:normAutofit/>
          </a:bodyPr>
          <a:lstStyle/>
          <a:p>
            <a:r>
              <a:rPr lang="en-US" b="1" dirty="0" smtClean="0"/>
              <a:t>Hard </a:t>
            </a:r>
            <a:r>
              <a:rPr lang="en-US" b="1" dirty="0"/>
              <a:t>to learn: </a:t>
            </a:r>
            <a:r>
              <a:rPr lang="en-US" dirty="0"/>
              <a:t>It takes a child hundreds of hours to learn to read and write, even if the </a:t>
            </a:r>
            <a:r>
              <a:rPr lang="en-US" dirty="0" smtClean="0"/>
              <a:t>child has </a:t>
            </a:r>
            <a:r>
              <a:rPr lang="en-US" dirty="0"/>
              <a:t>already acquired spoken language</a:t>
            </a:r>
            <a:r>
              <a:rPr lang="en-US" dirty="0" smtClean="0"/>
              <a:t>.</a:t>
            </a:r>
          </a:p>
          <a:p>
            <a:r>
              <a:rPr lang="en-US" b="1" dirty="0"/>
              <a:t>Easy to forget: </a:t>
            </a:r>
            <a:r>
              <a:rPr lang="en-US" dirty="0"/>
              <a:t>Arbitrary conventional information that is not overlearned can easily </a:t>
            </a:r>
            <a:r>
              <a:rPr lang="en-US" dirty="0" smtClean="0"/>
              <a:t>be forgotten.</a:t>
            </a:r>
          </a:p>
          <a:p>
            <a:r>
              <a:rPr lang="en-US" b="1" dirty="0"/>
              <a:t>Embedded in culture and </a:t>
            </a:r>
            <a:r>
              <a:rPr lang="en-US" b="1" dirty="0" smtClean="0"/>
              <a:t>applications</a:t>
            </a:r>
            <a:r>
              <a:rPr lang="en-US" dirty="0" smtClean="0"/>
              <a:t>: meaning of colors red vs. green</a:t>
            </a:r>
          </a:p>
          <a:p>
            <a:r>
              <a:rPr lang="en-US" b="1" dirty="0"/>
              <a:t>Formally powerful: </a:t>
            </a:r>
            <a:r>
              <a:rPr lang="en-US" dirty="0"/>
              <a:t>Arbitrary graphical notations can be constructed that embody </a:t>
            </a:r>
            <a:r>
              <a:rPr lang="en-US" dirty="0" smtClean="0"/>
              <a:t>formally defined</a:t>
            </a:r>
            <a:r>
              <a:rPr lang="en-US" dirty="0"/>
              <a:t>, powerful languages</a:t>
            </a:r>
            <a:r>
              <a:rPr lang="en-US" dirty="0" smtClean="0"/>
              <a:t>.</a:t>
            </a:r>
          </a:p>
          <a:p>
            <a:r>
              <a:rPr lang="en-US" b="1" dirty="0"/>
              <a:t>Capable of rapid change: </a:t>
            </a:r>
            <a:r>
              <a:rPr lang="en-US" dirty="0"/>
              <a:t>One way of looking at the sensory/arbitrary distinction is in terms </a:t>
            </a:r>
            <a:r>
              <a:rPr lang="en-US" dirty="0" smtClean="0"/>
              <a:t>of the </a:t>
            </a:r>
            <a:r>
              <a:rPr lang="en-US" dirty="0"/>
              <a:t>time the two modes have taken to develop.</a:t>
            </a:r>
          </a:p>
        </p:txBody>
      </p:sp>
    </p:spTree>
    <p:extLst>
      <p:ext uri="{BB962C8B-B14F-4D97-AF65-F5344CB8AC3E}">
        <p14:creationId xmlns:p14="http://schemas.microsoft.com/office/powerpoint/2010/main" val="66540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Arbitrary Representation Characteristics</a:t>
            </a:r>
          </a:p>
        </p:txBody>
      </p:sp>
      <p:sp>
        <p:nvSpPr>
          <p:cNvPr id="3" name="Content Placeholder 2"/>
          <p:cNvSpPr>
            <a:spLocks noGrp="1"/>
          </p:cNvSpPr>
          <p:nvPr>
            <p:ph idx="1"/>
          </p:nvPr>
        </p:nvSpPr>
        <p:spPr/>
        <p:txBody>
          <a:bodyPr/>
          <a:lstStyle/>
          <a:p>
            <a:pPr algn="ctr"/>
            <a:r>
              <a:rPr lang="en-US" dirty="0"/>
              <a:t>Which column has the most stocks going up? </a:t>
            </a: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r>
              <a:rPr lang="en-US" sz="2000" dirty="0"/>
              <a:t>Shanghai stock market board </a:t>
            </a:r>
          </a:p>
        </p:txBody>
      </p:sp>
      <p:pic>
        <p:nvPicPr>
          <p:cNvPr id="9220" name="Picture 4" descr="http://www.themonitordaily.com/wp-content/uploads/2015/07/china-halts-initial-public-offering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828800"/>
            <a:ext cx="6304788" cy="419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137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 </a:t>
            </a:r>
            <a:r>
              <a:rPr lang="en-US" dirty="0" smtClean="0"/>
              <a:t>Theory</a:t>
            </a:r>
            <a:endParaRPr lang="en-US" dirty="0"/>
          </a:p>
        </p:txBody>
      </p:sp>
      <p:sp>
        <p:nvSpPr>
          <p:cNvPr id="3" name="Content Placeholder 2"/>
          <p:cNvSpPr>
            <a:spLocks noGrp="1"/>
          </p:cNvSpPr>
          <p:nvPr>
            <p:ph idx="1"/>
          </p:nvPr>
        </p:nvSpPr>
        <p:spPr>
          <a:xfrm>
            <a:off x="685800" y="1219200"/>
            <a:ext cx="7772400" cy="5105400"/>
          </a:xfrm>
        </p:spPr>
        <p:txBody>
          <a:bodyPr>
            <a:normAutofit/>
          </a:bodyPr>
          <a:lstStyle/>
          <a:p>
            <a:r>
              <a:rPr lang="en-US" dirty="0" smtClean="0"/>
              <a:t>J.J. Gibson (1979) - </a:t>
            </a:r>
            <a:r>
              <a:rPr lang="en-US" i="1" dirty="0"/>
              <a:t>Gibson’s Affordance </a:t>
            </a:r>
            <a:r>
              <a:rPr lang="en-US" i="1" dirty="0" smtClean="0"/>
              <a:t>Theory</a:t>
            </a:r>
          </a:p>
          <a:p>
            <a:pPr marL="342900" indent="-342900">
              <a:buFont typeface="Arial" panose="020B0604020202020204" pitchFamily="34" charset="0"/>
              <a:buChar char="•"/>
            </a:pPr>
            <a:r>
              <a:rPr lang="en-US" b="1" dirty="0"/>
              <a:t>Perception is designed for action</a:t>
            </a:r>
            <a:endParaRPr lang="en-US" dirty="0"/>
          </a:p>
          <a:p>
            <a:pPr marL="342900" indent="-342900">
              <a:buFont typeface="Arial" panose="020B0604020202020204" pitchFamily="34" charset="0"/>
              <a:buChar char="•"/>
            </a:pPr>
            <a:r>
              <a:rPr lang="en-US" dirty="0" smtClean="0"/>
              <a:t>We </a:t>
            </a:r>
            <a:r>
              <a:rPr lang="en-US" dirty="0"/>
              <a:t>perceive in order to operate on the </a:t>
            </a:r>
            <a:r>
              <a:rPr lang="en-US" dirty="0" smtClean="0"/>
              <a:t>environment.</a:t>
            </a:r>
          </a:p>
          <a:p>
            <a:pPr marL="342900" indent="-342900">
              <a:buFont typeface="Arial" panose="020B0604020202020204" pitchFamily="34" charset="0"/>
              <a:buChar char="•"/>
            </a:pPr>
            <a:r>
              <a:rPr lang="en-US" i="1" dirty="0">
                <a:solidFill>
                  <a:srgbClr val="C00000"/>
                </a:solidFill>
              </a:rPr>
              <a:t>affordances</a:t>
            </a:r>
            <a:r>
              <a:rPr lang="en-US" i="1" dirty="0"/>
              <a:t> </a:t>
            </a:r>
            <a:r>
              <a:rPr lang="en-US" i="1" dirty="0" smtClean="0"/>
              <a:t>- </a:t>
            </a:r>
            <a:r>
              <a:rPr lang="en-US" dirty="0" smtClean="0"/>
              <a:t>perceivable </a:t>
            </a:r>
            <a:r>
              <a:rPr lang="en-US" dirty="0"/>
              <a:t>possibilities for </a:t>
            </a:r>
            <a:r>
              <a:rPr lang="en-US" dirty="0" smtClean="0"/>
              <a:t>action</a:t>
            </a:r>
            <a:endParaRPr lang="en-US" i="1" dirty="0" smtClean="0"/>
          </a:p>
          <a:p>
            <a:pPr marL="342900" indent="-342900">
              <a:buFont typeface="Arial" panose="020B0604020202020204" pitchFamily="34" charset="0"/>
              <a:buChar char="•"/>
            </a:pPr>
            <a:r>
              <a:rPr lang="en-US" dirty="0" smtClean="0"/>
              <a:t>we </a:t>
            </a:r>
            <a:r>
              <a:rPr lang="en-US" dirty="0"/>
              <a:t>perceive these properties of the environment in a direct and immediate </a:t>
            </a:r>
            <a:r>
              <a:rPr lang="en-US" dirty="0" smtClean="0"/>
              <a:t>way.</a:t>
            </a:r>
          </a:p>
          <a:p>
            <a:pPr marL="342900" indent="-342900">
              <a:buFont typeface="Arial" panose="020B0604020202020204" pitchFamily="34" charset="0"/>
              <a:buChar char="•"/>
            </a:pPr>
            <a:r>
              <a:rPr lang="en-US" dirty="0" smtClean="0"/>
              <a:t>This theory is </a:t>
            </a:r>
            <a:r>
              <a:rPr lang="en-US" dirty="0"/>
              <a:t>clearly attractive from the perspective of visualization, because the goal of most </a:t>
            </a:r>
            <a:r>
              <a:rPr lang="en-US" dirty="0" smtClean="0"/>
              <a:t>visualization is </a:t>
            </a:r>
            <a:r>
              <a:rPr lang="en-US" dirty="0"/>
              <a:t>decision </a:t>
            </a:r>
            <a:r>
              <a:rPr lang="en-US" dirty="0" smtClean="0"/>
              <a:t>making.</a:t>
            </a:r>
          </a:p>
          <a:p>
            <a:pPr marL="342900" indent="-342900">
              <a:buFont typeface="Arial" panose="020B0604020202020204" pitchFamily="34" charset="0"/>
              <a:buChar char="•"/>
            </a:pPr>
            <a:r>
              <a:rPr lang="en-US" dirty="0" smtClean="0"/>
              <a:t>Thinking </a:t>
            </a:r>
            <a:r>
              <a:rPr lang="en-US" dirty="0"/>
              <a:t>about perception in terms of action is likely to be much more </a:t>
            </a:r>
            <a:r>
              <a:rPr lang="en-US" dirty="0" smtClean="0"/>
              <a:t>useful than </a:t>
            </a:r>
            <a:r>
              <a:rPr lang="en-US" dirty="0"/>
              <a:t>thinking about how two adjacent spots of light influence each other’s </a:t>
            </a:r>
            <a:r>
              <a:rPr lang="en-US" dirty="0" smtClean="0"/>
              <a:t>appearance</a:t>
            </a:r>
            <a:endParaRPr lang="en-US" dirty="0"/>
          </a:p>
        </p:txBody>
      </p:sp>
    </p:spTree>
    <p:extLst>
      <p:ext uri="{BB962C8B-B14F-4D97-AF65-F5344CB8AC3E}">
        <p14:creationId xmlns:p14="http://schemas.microsoft.com/office/powerpoint/2010/main" val="273720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Explain </a:t>
            </a:r>
            <a:r>
              <a:rPr lang="en-US" dirty="0"/>
              <a:t>how the human brain processes visual information and how to design based on that</a:t>
            </a:r>
            <a:r>
              <a:rPr lang="en-US" dirty="0" smtClean="0"/>
              <a:t>.</a:t>
            </a:r>
          </a:p>
          <a:p>
            <a:pPr marL="457200" indent="-457200">
              <a:buFont typeface="+mj-lt"/>
              <a:buAutoNum type="arabicPeriod"/>
            </a:pPr>
            <a:endParaRPr lang="en-US" dirty="0"/>
          </a:p>
          <a:p>
            <a:pPr marL="457200" indent="-457200">
              <a:buFont typeface="+mj-lt"/>
              <a:buAutoNum type="arabicPeriod"/>
            </a:pPr>
            <a:r>
              <a:rPr lang="en-US" dirty="0" smtClean="0"/>
              <a:t>Select </a:t>
            </a:r>
            <a:r>
              <a:rPr lang="en-US" dirty="0"/>
              <a:t>the best ways to present a given data set</a:t>
            </a:r>
            <a:r>
              <a:rPr lang="en-US" dirty="0" smtClean="0"/>
              <a:t>.</a:t>
            </a:r>
          </a:p>
          <a:p>
            <a:pPr marL="457200" indent="-457200">
              <a:buFont typeface="+mj-lt"/>
              <a:buAutoNum type="arabicPeriod"/>
            </a:pPr>
            <a:endParaRPr lang="en-US" dirty="0"/>
          </a:p>
          <a:p>
            <a:pPr marL="457200" indent="-457200">
              <a:buFont typeface="+mj-lt"/>
              <a:buAutoNum type="arabicPeriod"/>
            </a:pPr>
            <a:r>
              <a:rPr lang="en-US" dirty="0" smtClean="0"/>
              <a:t>Write </a:t>
            </a:r>
            <a:r>
              <a:rPr lang="en-US" dirty="0"/>
              <a:t>software that presents data in a particular way and that enables the user to interact with it in ways that improve understanding</a:t>
            </a:r>
            <a:r>
              <a:rPr lang="en-US" dirty="0" smtClean="0"/>
              <a:t>.</a:t>
            </a:r>
          </a:p>
          <a:p>
            <a:pPr marL="457200" indent="-457200">
              <a:buFont typeface="+mj-lt"/>
              <a:buAutoNum type="arabicPeriod"/>
            </a:pPr>
            <a:endParaRPr lang="en-US" dirty="0"/>
          </a:p>
          <a:p>
            <a:pPr marL="457200" indent="-457200">
              <a:buFont typeface="+mj-lt"/>
              <a:buAutoNum type="arabicPeriod"/>
            </a:pPr>
            <a:r>
              <a:rPr lang="en-US" dirty="0" smtClean="0"/>
              <a:t>Present </a:t>
            </a:r>
            <a:r>
              <a:rPr lang="en-US" dirty="0"/>
              <a:t>data to peers in intuitive, instructive ways.</a:t>
            </a:r>
          </a:p>
          <a:p>
            <a:endParaRPr lang="en-US" dirty="0"/>
          </a:p>
        </p:txBody>
      </p:sp>
    </p:spTree>
    <p:extLst>
      <p:ext uri="{BB962C8B-B14F-4D97-AF65-F5344CB8AC3E}">
        <p14:creationId xmlns:p14="http://schemas.microsoft.com/office/powerpoint/2010/main" val="13916940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 </a:t>
            </a:r>
            <a:r>
              <a:rPr lang="en-US" dirty="0" smtClean="0"/>
              <a:t>Theory</a:t>
            </a:r>
            <a:endParaRPr lang="en-US" dirty="0"/>
          </a:p>
        </p:txBody>
      </p:sp>
      <p:sp>
        <p:nvSpPr>
          <p:cNvPr id="3" name="Content Placeholder 2"/>
          <p:cNvSpPr>
            <a:spLocks noGrp="1"/>
          </p:cNvSpPr>
          <p:nvPr>
            <p:ph idx="1"/>
          </p:nvPr>
        </p:nvSpPr>
        <p:spPr>
          <a:xfrm>
            <a:off x="685800" y="1219200"/>
            <a:ext cx="7772400" cy="5105400"/>
          </a:xfrm>
        </p:spPr>
        <p:txBody>
          <a:bodyPr>
            <a:normAutofit/>
          </a:bodyPr>
          <a:lstStyle/>
          <a:p>
            <a:r>
              <a:rPr lang="en-US" dirty="0" smtClean="0"/>
              <a:t>Clearly attractive </a:t>
            </a:r>
            <a:r>
              <a:rPr lang="en-US" dirty="0"/>
              <a:t>from the perspective of visualization, because the goal of most </a:t>
            </a:r>
            <a:r>
              <a:rPr lang="en-US" dirty="0" smtClean="0"/>
              <a:t>visualization is </a:t>
            </a:r>
            <a:r>
              <a:rPr lang="en-US" dirty="0"/>
              <a:t>decision </a:t>
            </a:r>
            <a:r>
              <a:rPr lang="en-US" dirty="0" smtClean="0"/>
              <a:t>making.</a:t>
            </a:r>
          </a:p>
          <a:p>
            <a:endParaRPr lang="en-US" dirty="0" smtClean="0"/>
          </a:p>
          <a:p>
            <a:r>
              <a:rPr lang="en-US" dirty="0" smtClean="0"/>
              <a:t>Thinking </a:t>
            </a:r>
            <a:r>
              <a:rPr lang="en-US" dirty="0"/>
              <a:t>about perception in terms of action is likely to be much more </a:t>
            </a:r>
            <a:r>
              <a:rPr lang="en-US" dirty="0" smtClean="0"/>
              <a:t>useful than </a:t>
            </a:r>
            <a:r>
              <a:rPr lang="en-US" dirty="0"/>
              <a:t>thinking about how two adjacent spots of light influence each other’s </a:t>
            </a:r>
            <a:r>
              <a:rPr lang="en-US" dirty="0" smtClean="0"/>
              <a:t>appearance</a:t>
            </a:r>
            <a:endParaRPr lang="en-US" dirty="0"/>
          </a:p>
        </p:txBody>
      </p:sp>
    </p:spTree>
    <p:extLst>
      <p:ext uri="{BB962C8B-B14F-4D97-AF65-F5344CB8AC3E}">
        <p14:creationId xmlns:p14="http://schemas.microsoft.com/office/powerpoint/2010/main" val="1887638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Affordances Example</a:t>
            </a:r>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3" y="1385888"/>
            <a:ext cx="8639175"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804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 </a:t>
            </a:r>
            <a:r>
              <a:rPr lang="en-US" dirty="0" smtClean="0"/>
              <a:t>Theory Problems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Claim perception is direct; however, drawing visualization is indirect (many layers, steps) - need to know how to implement those</a:t>
            </a:r>
          </a:p>
          <a:p>
            <a:pPr marL="342900" indent="-342900">
              <a:buFont typeface="Arial" panose="020B0604020202020204" pitchFamily="34" charset="0"/>
              <a:buChar char="•"/>
            </a:pPr>
            <a:r>
              <a:rPr lang="en-US" dirty="0" smtClean="0"/>
              <a:t>No </a:t>
            </a:r>
            <a:r>
              <a:rPr lang="en-US" dirty="0"/>
              <a:t>clear </a:t>
            </a:r>
            <a:r>
              <a:rPr lang="en-US" i="1" dirty="0"/>
              <a:t>physical </a:t>
            </a:r>
            <a:r>
              <a:rPr lang="en-US" dirty="0"/>
              <a:t>affordances in </a:t>
            </a:r>
            <a:r>
              <a:rPr lang="en-US" i="1" dirty="0"/>
              <a:t>any </a:t>
            </a:r>
            <a:r>
              <a:rPr lang="en-US" dirty="0"/>
              <a:t>graphical user </a:t>
            </a:r>
            <a:r>
              <a:rPr lang="en-US" dirty="0" smtClean="0"/>
              <a:t>interface (should an icon be pressed? should a "button" be pressed?)</a:t>
            </a:r>
          </a:p>
          <a:p>
            <a:pPr marL="342900" indent="-342900">
              <a:buFont typeface="Arial" panose="020B0604020202020204" pitchFamily="34" charset="0"/>
              <a:buChar char="•"/>
            </a:pPr>
            <a:r>
              <a:rPr lang="en-US" dirty="0" smtClean="0"/>
              <a:t>Rejects knowledge of visual mechanisms</a:t>
            </a:r>
          </a:p>
          <a:p>
            <a:endParaRPr lang="en-US" dirty="0"/>
          </a:p>
          <a:p>
            <a:r>
              <a:rPr lang="en-US" dirty="0" smtClean="0"/>
              <a:t>Still useful for design considerations.</a:t>
            </a:r>
            <a:endParaRPr lang="en-US" dirty="0"/>
          </a:p>
        </p:txBody>
      </p:sp>
    </p:spTree>
    <p:extLst>
      <p:ext uri="{BB962C8B-B14F-4D97-AF65-F5344CB8AC3E}">
        <p14:creationId xmlns:p14="http://schemas.microsoft.com/office/powerpoint/2010/main" val="1982767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a:t>Visualization Stages</a:t>
            </a:r>
          </a:p>
        </p:txBody>
      </p:sp>
    </p:spTree>
    <p:extLst>
      <p:ext uri="{BB962C8B-B14F-4D97-AF65-F5344CB8AC3E}">
        <p14:creationId xmlns:p14="http://schemas.microsoft.com/office/powerpoint/2010/main" val="47051587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t>
            </a:r>
            <a:r>
              <a:rPr lang="en-US" dirty="0" smtClean="0"/>
              <a:t>Stages - Diagram</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63" y="990600"/>
            <a:ext cx="86772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2930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Stages</a:t>
            </a:r>
          </a:p>
        </p:txBody>
      </p:sp>
      <p:sp>
        <p:nvSpPr>
          <p:cNvPr id="3" name="Content Placeholder 2"/>
          <p:cNvSpPr>
            <a:spLocks noGrp="1"/>
          </p:cNvSpPr>
          <p:nvPr>
            <p:ph idx="1"/>
          </p:nvPr>
        </p:nvSpPr>
        <p:spPr/>
        <p:txBody>
          <a:bodyPr/>
          <a:lstStyle/>
          <a:p>
            <a:r>
              <a:rPr lang="en-US" dirty="0" smtClean="0"/>
              <a:t>4 stages of visualization:</a:t>
            </a:r>
          </a:p>
          <a:p>
            <a:pPr marL="457200" indent="-457200">
              <a:buFont typeface="+mj-lt"/>
              <a:buAutoNum type="arabicPeriod"/>
            </a:pPr>
            <a:r>
              <a:rPr lang="en-US" dirty="0" smtClean="0"/>
              <a:t>The </a:t>
            </a:r>
            <a:r>
              <a:rPr lang="en-US" b="1" dirty="0"/>
              <a:t>collection and storage </a:t>
            </a:r>
            <a:r>
              <a:rPr lang="en-US" dirty="0"/>
              <a:t>of data itself</a:t>
            </a:r>
          </a:p>
          <a:p>
            <a:pPr marL="457200" indent="-457200">
              <a:buFont typeface="+mj-lt"/>
              <a:buAutoNum type="arabicPeriod"/>
            </a:pPr>
            <a:r>
              <a:rPr lang="en-US" dirty="0" smtClean="0"/>
              <a:t>The </a:t>
            </a:r>
            <a:r>
              <a:rPr lang="en-US" b="1" dirty="0"/>
              <a:t>preprocessing</a:t>
            </a:r>
            <a:r>
              <a:rPr lang="en-US" dirty="0"/>
              <a:t> designed to transform the data into something we can understand</a:t>
            </a:r>
          </a:p>
          <a:p>
            <a:pPr marL="457200" indent="-457200">
              <a:buFont typeface="+mj-lt"/>
              <a:buAutoNum type="arabicPeriod"/>
            </a:pPr>
            <a:r>
              <a:rPr lang="en-US" dirty="0" smtClean="0"/>
              <a:t>The </a:t>
            </a:r>
            <a:r>
              <a:rPr lang="en-US" dirty="0"/>
              <a:t>display hardware and the graphics algorithms that </a:t>
            </a:r>
            <a:r>
              <a:rPr lang="en-US" b="1" dirty="0"/>
              <a:t>produce an image on the screen</a:t>
            </a:r>
          </a:p>
          <a:p>
            <a:pPr marL="457200" indent="-457200">
              <a:buFont typeface="+mj-lt"/>
              <a:buAutoNum type="arabicPeriod"/>
            </a:pPr>
            <a:r>
              <a:rPr lang="en-US" dirty="0" smtClean="0"/>
              <a:t>The </a:t>
            </a:r>
            <a:r>
              <a:rPr lang="en-US" dirty="0"/>
              <a:t>human perceptual and cognitive system (the </a:t>
            </a:r>
            <a:r>
              <a:rPr lang="en-US" b="1" dirty="0"/>
              <a:t>perceiver</a:t>
            </a:r>
            <a:r>
              <a:rPr lang="en-US" dirty="0"/>
              <a:t>)</a:t>
            </a:r>
          </a:p>
        </p:txBody>
      </p:sp>
    </p:spTree>
    <p:extLst>
      <p:ext uri="{BB962C8B-B14F-4D97-AF65-F5344CB8AC3E}">
        <p14:creationId xmlns:p14="http://schemas.microsoft.com/office/powerpoint/2010/main" val="3458284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Stages</a:t>
            </a:r>
          </a:p>
        </p:txBody>
      </p:sp>
      <p:sp>
        <p:nvSpPr>
          <p:cNvPr id="3" name="Content Placeholder 2"/>
          <p:cNvSpPr>
            <a:spLocks noGrp="1"/>
          </p:cNvSpPr>
          <p:nvPr>
            <p:ph idx="1"/>
          </p:nvPr>
        </p:nvSpPr>
        <p:spPr>
          <a:xfrm>
            <a:off x="685800" y="1219200"/>
            <a:ext cx="7772400" cy="4724400"/>
          </a:xfrm>
        </p:spPr>
        <p:txBody>
          <a:bodyPr>
            <a:normAutofit/>
          </a:bodyPr>
          <a:lstStyle/>
          <a:p>
            <a:r>
              <a:rPr lang="en-US" dirty="0" smtClean="0"/>
              <a:t>Longest </a:t>
            </a:r>
            <a:r>
              <a:rPr lang="en-US" dirty="0"/>
              <a:t>feedback </a:t>
            </a:r>
            <a:r>
              <a:rPr lang="en-US" dirty="0" smtClean="0"/>
              <a:t>loop: gathering data.</a:t>
            </a:r>
          </a:p>
          <a:p>
            <a:endParaRPr lang="en-US" dirty="0"/>
          </a:p>
          <a:p>
            <a:r>
              <a:rPr lang="en-US" dirty="0" smtClean="0"/>
              <a:t>A </a:t>
            </a:r>
            <a:r>
              <a:rPr lang="en-US" dirty="0"/>
              <a:t>data seeker, such as a scientist or </a:t>
            </a:r>
            <a:r>
              <a:rPr lang="en-US" dirty="0" smtClean="0"/>
              <a:t>a stock-market </a:t>
            </a:r>
            <a:r>
              <a:rPr lang="en-US" dirty="0"/>
              <a:t>analyst, may choose to gather more data to follow up on an interesting lead</a:t>
            </a:r>
            <a:r>
              <a:rPr lang="en-US" dirty="0" smtClean="0"/>
              <a:t>.</a:t>
            </a:r>
          </a:p>
          <a:p>
            <a:endParaRPr lang="en-US" dirty="0"/>
          </a:p>
          <a:p>
            <a:r>
              <a:rPr lang="en-US" dirty="0"/>
              <a:t>Both the physical environment and the social environment are involved in the data-gathering </a:t>
            </a:r>
            <a:r>
              <a:rPr lang="en-US" dirty="0" smtClean="0"/>
              <a:t>loop.</a:t>
            </a:r>
          </a:p>
          <a:p>
            <a:endParaRPr lang="en-US" dirty="0"/>
          </a:p>
          <a:p>
            <a:r>
              <a:rPr lang="en-US" dirty="0" smtClean="0"/>
              <a:t>The </a:t>
            </a:r>
            <a:r>
              <a:rPr lang="en-US" dirty="0"/>
              <a:t>physical environment is a source of data, while the social environment determines in subtle and complex ways what is collected and how it is interpreted.</a:t>
            </a:r>
          </a:p>
          <a:p>
            <a:endParaRPr lang="en-US" dirty="0" smtClean="0"/>
          </a:p>
        </p:txBody>
      </p:sp>
    </p:spTree>
    <p:extLst>
      <p:ext uri="{BB962C8B-B14F-4D97-AF65-F5344CB8AC3E}">
        <p14:creationId xmlns:p14="http://schemas.microsoft.com/office/powerpoint/2010/main" val="3532470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Stages</a:t>
            </a:r>
          </a:p>
        </p:txBody>
      </p:sp>
      <p:sp>
        <p:nvSpPr>
          <p:cNvPr id="3" name="Content Placeholder 2"/>
          <p:cNvSpPr>
            <a:spLocks noGrp="1"/>
          </p:cNvSpPr>
          <p:nvPr>
            <p:ph idx="1"/>
          </p:nvPr>
        </p:nvSpPr>
        <p:spPr/>
        <p:txBody>
          <a:bodyPr>
            <a:normAutofit/>
          </a:bodyPr>
          <a:lstStyle/>
          <a:p>
            <a:r>
              <a:rPr lang="en-US" dirty="0" smtClean="0"/>
              <a:t>Another </a:t>
            </a:r>
            <a:r>
              <a:rPr lang="en-US" dirty="0"/>
              <a:t>loop controls the computational preprocessing that takes place prior to </a:t>
            </a:r>
            <a:r>
              <a:rPr lang="en-US" dirty="0" smtClean="0"/>
              <a:t>visualization.</a:t>
            </a:r>
          </a:p>
          <a:p>
            <a:endParaRPr lang="en-US" dirty="0"/>
          </a:p>
          <a:p>
            <a:r>
              <a:rPr lang="en-US" dirty="0" smtClean="0"/>
              <a:t>The </a:t>
            </a:r>
            <a:r>
              <a:rPr lang="en-US" dirty="0"/>
              <a:t>analyst may feel that if the data is subjected to a certain transformation prior to </a:t>
            </a:r>
            <a:r>
              <a:rPr lang="en-US" dirty="0" smtClean="0"/>
              <a:t>visualization, it </a:t>
            </a:r>
            <a:r>
              <a:rPr lang="en-US" dirty="0"/>
              <a:t>can be persuaded to give up its meaning. </a:t>
            </a:r>
            <a:endParaRPr lang="en-US" dirty="0" smtClean="0"/>
          </a:p>
        </p:txBody>
      </p:sp>
    </p:spTree>
    <p:extLst>
      <p:ext uri="{BB962C8B-B14F-4D97-AF65-F5344CB8AC3E}">
        <p14:creationId xmlns:p14="http://schemas.microsoft.com/office/powerpoint/2010/main" val="3337069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Stages</a:t>
            </a:r>
          </a:p>
        </p:txBody>
      </p:sp>
      <p:sp>
        <p:nvSpPr>
          <p:cNvPr id="3" name="Content Placeholder 2"/>
          <p:cNvSpPr>
            <a:spLocks noGrp="1"/>
          </p:cNvSpPr>
          <p:nvPr>
            <p:ph idx="1"/>
          </p:nvPr>
        </p:nvSpPr>
        <p:spPr/>
        <p:txBody>
          <a:bodyPr>
            <a:normAutofit/>
          </a:bodyPr>
          <a:lstStyle/>
          <a:p>
            <a:r>
              <a:rPr lang="en-US" dirty="0" smtClean="0"/>
              <a:t>Visualization </a:t>
            </a:r>
            <a:r>
              <a:rPr lang="en-US" dirty="0"/>
              <a:t>process itself may </a:t>
            </a:r>
            <a:r>
              <a:rPr lang="en-US" dirty="0" smtClean="0"/>
              <a:t>be highly </a:t>
            </a:r>
            <a:r>
              <a:rPr lang="en-US" b="1" dirty="0"/>
              <a:t>interactive</a:t>
            </a:r>
            <a:r>
              <a:rPr lang="en-US" dirty="0" smtClean="0"/>
              <a:t>.</a:t>
            </a:r>
          </a:p>
          <a:p>
            <a:endParaRPr lang="en-US" dirty="0"/>
          </a:p>
          <a:p>
            <a:r>
              <a:rPr lang="en-US" dirty="0" smtClean="0"/>
              <a:t>For </a:t>
            </a:r>
            <a:r>
              <a:rPr lang="en-US" dirty="0"/>
              <a:t>example, in 3D data visualization, the scientist may fly to a </a:t>
            </a:r>
            <a:r>
              <a:rPr lang="en-US" dirty="0" smtClean="0"/>
              <a:t>different vantage </a:t>
            </a:r>
            <a:r>
              <a:rPr lang="en-US" dirty="0"/>
              <a:t>point to better understand the emerging </a:t>
            </a:r>
            <a:r>
              <a:rPr lang="en-US" dirty="0" smtClean="0"/>
              <a:t>structures.</a:t>
            </a:r>
          </a:p>
          <a:p>
            <a:endParaRPr lang="en-US" dirty="0"/>
          </a:p>
          <a:p>
            <a:r>
              <a:rPr lang="en-US" dirty="0" smtClean="0"/>
              <a:t>Alternatively</a:t>
            </a:r>
            <a:r>
              <a:rPr lang="en-US" dirty="0"/>
              <a:t>, a computer mouse </a:t>
            </a:r>
            <a:r>
              <a:rPr lang="en-US" dirty="0" smtClean="0"/>
              <a:t>may be </a:t>
            </a:r>
            <a:r>
              <a:rPr lang="en-US" dirty="0"/>
              <a:t>used interactively, to select the parameter ranges that are most interesting. </a:t>
            </a:r>
            <a:endParaRPr lang="en-US" dirty="0" smtClean="0"/>
          </a:p>
          <a:p>
            <a:endParaRPr lang="en-US" dirty="0" smtClean="0"/>
          </a:p>
        </p:txBody>
      </p:sp>
    </p:spTree>
    <p:extLst>
      <p:ext uri="{BB962C8B-B14F-4D97-AF65-F5344CB8AC3E}">
        <p14:creationId xmlns:p14="http://schemas.microsoft.com/office/powerpoint/2010/main" val="2642826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a:t>Model of Perceptual Processing</a:t>
            </a:r>
          </a:p>
        </p:txBody>
      </p:sp>
    </p:spTree>
    <p:extLst>
      <p:ext uri="{BB962C8B-B14F-4D97-AF65-F5344CB8AC3E}">
        <p14:creationId xmlns:p14="http://schemas.microsoft.com/office/powerpoint/2010/main" val="57227416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Textbooks</a:t>
            </a:r>
            <a:endParaRPr lang="en-US" dirty="0"/>
          </a:p>
        </p:txBody>
      </p:sp>
      <p:sp>
        <p:nvSpPr>
          <p:cNvPr id="3" name="Content Placeholder 2"/>
          <p:cNvSpPr>
            <a:spLocks noGrp="1"/>
          </p:cNvSpPr>
          <p:nvPr>
            <p:ph idx="1"/>
          </p:nvPr>
        </p:nvSpPr>
        <p:spPr/>
        <p:txBody>
          <a:bodyPr/>
          <a:lstStyle/>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endParaRPr lang="en-US" dirty="0"/>
          </a:p>
        </p:txBody>
      </p:sp>
      <p:pic>
        <p:nvPicPr>
          <p:cNvPr id="1026" name="Picture 2" descr="http://t1.gstatic.com/images?q=tbn:ANd9GcQq6L8sRLWoMTTXi7tyW263NTnHGIFc0DtnpmBcIybDgoFtCdC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1219200"/>
            <a:ext cx="254322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CHmCerLmfcXEWKPpmHUf3uP07dwKZczScw3Zl2n1lQ9sCmC6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1219200"/>
            <a:ext cx="2717116"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838200" y="4562475"/>
            <a:ext cx="77724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2200">
                <a:solidFill>
                  <a:schemeClr val="tx1"/>
                </a:solidFill>
                <a:latin typeface="Lucida Sans" panose="020B0602030504020204" pitchFamily="34"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Lucida Sans" panose="020B0602030504020204" pitchFamily="34" charset="0"/>
              </a:defRPr>
            </a:lvl2pPr>
            <a:lvl3pPr marL="1143000" indent="-228600" algn="l" rtl="0" eaLnBrk="1" fontAlgn="base" hangingPunct="1">
              <a:spcBef>
                <a:spcPct val="20000"/>
              </a:spcBef>
              <a:spcAft>
                <a:spcPct val="0"/>
              </a:spcAft>
              <a:buFont typeface="Lucida Sans" panose="020B0602030504020204" pitchFamily="34" charset="0"/>
              <a:buChar char="–"/>
              <a:defRPr>
                <a:solidFill>
                  <a:schemeClr val="tx1"/>
                </a:solidFill>
                <a:latin typeface="Lucida Sans" panose="020B0602030504020204" pitchFamily="34" charset="0"/>
              </a:defRPr>
            </a:lvl3pPr>
            <a:lvl4pPr marL="1600200" indent="-228600" algn="l" rtl="0" eaLnBrk="1" fontAlgn="base" hangingPunct="1">
              <a:spcBef>
                <a:spcPct val="20000"/>
              </a:spcBef>
              <a:spcAft>
                <a:spcPct val="0"/>
              </a:spcAft>
              <a:buFont typeface="Lucida Sans" panose="020B0602030504020204" pitchFamily="34" charset="0"/>
              <a:buChar char="•"/>
              <a:defRPr>
                <a:solidFill>
                  <a:schemeClr val="tx1"/>
                </a:solidFill>
                <a:latin typeface="Lucida Sans" panose="020B0602030504020204" pitchFamily="34" charset="0"/>
              </a:defRPr>
            </a:lvl4pPr>
            <a:lvl5pPr marL="2057400" indent="-228600" algn="l" rtl="0" eaLnBrk="1" fontAlgn="base" hangingPunct="1">
              <a:spcBef>
                <a:spcPct val="20000"/>
              </a:spcBef>
              <a:spcAft>
                <a:spcPct val="0"/>
              </a:spcAft>
              <a:buChar char="»"/>
              <a:defRPr>
                <a:solidFill>
                  <a:schemeClr val="tx1"/>
                </a:solidFill>
                <a:latin typeface="Lucida Sans" panose="020B0602030504020204" pitchFamily="34"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lvl="0"/>
            <a:endParaRPr lang="en-US" dirty="0"/>
          </a:p>
          <a:p>
            <a:pPr lvl="0"/>
            <a:r>
              <a:rPr lang="en-US" i="1" dirty="0" smtClean="0"/>
              <a:t>Visualizing </a:t>
            </a:r>
            <a:r>
              <a:rPr lang="en-US" i="1" dirty="0"/>
              <a:t>Data: Exploring and Explaining Data with the Processing Environment 1st Edition</a:t>
            </a:r>
            <a:r>
              <a:rPr lang="en-US" dirty="0"/>
              <a:t>. Ben Fry. 978-0596514556</a:t>
            </a:r>
          </a:p>
          <a:p>
            <a:pPr lvl="0"/>
            <a:r>
              <a:rPr lang="en-US" i="1" dirty="0"/>
              <a:t>Designing Data Visualizations</a:t>
            </a:r>
            <a:r>
              <a:rPr lang="en-US" dirty="0"/>
              <a:t>. Julie Steele and Noah </a:t>
            </a:r>
            <a:r>
              <a:rPr lang="en-US" dirty="0" err="1"/>
              <a:t>Iliinsky</a:t>
            </a:r>
            <a:r>
              <a:rPr lang="en-US" dirty="0"/>
              <a:t>. 978-1449312282</a:t>
            </a:r>
          </a:p>
          <a:p>
            <a:endParaRPr lang="en-US" kern="0" dirty="0"/>
          </a:p>
        </p:txBody>
      </p:sp>
    </p:spTree>
    <p:extLst>
      <p:ext uri="{BB962C8B-B14F-4D97-AF65-F5344CB8AC3E}">
        <p14:creationId xmlns:p14="http://schemas.microsoft.com/office/powerpoint/2010/main" val="4115787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Perceptual Processing</a:t>
            </a:r>
          </a:p>
        </p:txBody>
      </p:sp>
      <p:sp>
        <p:nvSpPr>
          <p:cNvPr id="3" name="Content Placeholder 2"/>
          <p:cNvSpPr>
            <a:spLocks noGrp="1"/>
          </p:cNvSpPr>
          <p:nvPr>
            <p:ph idx="1"/>
          </p:nvPr>
        </p:nvSpPr>
        <p:spPr/>
        <p:txBody>
          <a:bodyPr>
            <a:normAutofit fontScale="92500" lnSpcReduction="10000"/>
          </a:bodyPr>
          <a:lstStyle/>
          <a:p>
            <a:r>
              <a:rPr lang="en-US" dirty="0" smtClean="0"/>
              <a:t>Simplified </a:t>
            </a:r>
            <a:r>
              <a:rPr lang="en-US" dirty="0"/>
              <a:t>information-processing model of human visual </a:t>
            </a:r>
            <a:r>
              <a:rPr lang="en-US" dirty="0" smtClean="0"/>
              <a:t>perception</a:t>
            </a:r>
          </a:p>
          <a:p>
            <a:endParaRPr lang="en-US" dirty="0" smtClean="0"/>
          </a:p>
          <a:p>
            <a:r>
              <a:rPr lang="en-US" b="1" dirty="0" smtClean="0"/>
              <a:t>Stage 1</a:t>
            </a:r>
            <a:r>
              <a:rPr lang="en-US" dirty="0" smtClean="0"/>
              <a:t>: </a:t>
            </a:r>
            <a:r>
              <a:rPr lang="en-US" dirty="0"/>
              <a:t>information is processed in parallel to extract basic </a:t>
            </a:r>
            <a:r>
              <a:rPr lang="en-US" dirty="0" smtClean="0"/>
              <a:t>features of </a:t>
            </a:r>
            <a:r>
              <a:rPr lang="en-US" dirty="0"/>
              <a:t>the environment. </a:t>
            </a:r>
            <a:endParaRPr lang="en-US" dirty="0" smtClean="0"/>
          </a:p>
          <a:p>
            <a:endParaRPr lang="en-US" dirty="0" smtClean="0"/>
          </a:p>
          <a:p>
            <a:r>
              <a:rPr lang="en-US" b="1" dirty="0" smtClean="0"/>
              <a:t>Stage 2</a:t>
            </a:r>
            <a:r>
              <a:rPr lang="en-US" dirty="0" smtClean="0"/>
              <a:t>: active </a:t>
            </a:r>
            <a:r>
              <a:rPr lang="en-US" dirty="0"/>
              <a:t>processes of pattern perception pull out structures </a:t>
            </a:r>
            <a:r>
              <a:rPr lang="en-US" dirty="0" smtClean="0"/>
              <a:t>and segment </a:t>
            </a:r>
            <a:r>
              <a:rPr lang="en-US" dirty="0"/>
              <a:t>the visual scene into regions of different color, texture, and motion patterns. </a:t>
            </a:r>
            <a:endParaRPr lang="en-US" dirty="0" smtClean="0"/>
          </a:p>
          <a:p>
            <a:endParaRPr lang="en-US" dirty="0" smtClean="0"/>
          </a:p>
          <a:p>
            <a:r>
              <a:rPr lang="en-US" b="1" dirty="0" smtClean="0"/>
              <a:t>Stage 3</a:t>
            </a:r>
            <a:r>
              <a:rPr lang="en-US" dirty="0" smtClean="0"/>
              <a:t>: the </a:t>
            </a:r>
            <a:r>
              <a:rPr lang="en-US" dirty="0"/>
              <a:t>information is reduced to only a few objects held in visual working memory by active </a:t>
            </a:r>
            <a:r>
              <a:rPr lang="en-US" dirty="0" smtClean="0"/>
              <a:t>mechanisms of </a:t>
            </a:r>
            <a:r>
              <a:rPr lang="en-US" dirty="0"/>
              <a:t>attention to form the basis of visual thinking.</a:t>
            </a:r>
          </a:p>
        </p:txBody>
      </p:sp>
    </p:spTree>
    <p:extLst>
      <p:ext uri="{BB962C8B-B14F-4D97-AF65-F5344CB8AC3E}">
        <p14:creationId xmlns:p14="http://schemas.microsoft.com/office/powerpoint/2010/main" val="278925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Three-stage Model of Perception</a:t>
            </a:r>
            <a:endParaRPr lang="en-US" dirty="0"/>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50" y="1174134"/>
            <a:ext cx="9115425"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normAutofit/>
          </a:bodyPr>
          <a:lstStyle/>
          <a:p>
            <a:r>
              <a:rPr lang="en-US" b="1" dirty="0" smtClean="0"/>
              <a:t>Stage 1: </a:t>
            </a:r>
            <a:r>
              <a:rPr lang="en-US" dirty="0"/>
              <a:t>Visual information is first processed by large arrays of neurons in the eye and in the </a:t>
            </a:r>
            <a:r>
              <a:rPr lang="en-US" dirty="0" smtClean="0"/>
              <a:t>primary visual </a:t>
            </a:r>
            <a:r>
              <a:rPr lang="en-US" dirty="0"/>
              <a:t>cortex at the back of the brain. </a:t>
            </a:r>
            <a:endParaRPr lang="en-US" dirty="0" smtClean="0"/>
          </a:p>
          <a:p>
            <a:endParaRPr lang="en-US" dirty="0"/>
          </a:p>
          <a:p>
            <a:r>
              <a:rPr lang="en-US" dirty="0" smtClean="0"/>
              <a:t>Individual </a:t>
            </a:r>
            <a:r>
              <a:rPr lang="en-US" dirty="0"/>
              <a:t>neurons are selectively tuned to certain kinds</a:t>
            </a:r>
          </a:p>
          <a:p>
            <a:r>
              <a:rPr lang="en-US" dirty="0"/>
              <a:t>of information, such as the orientation of edges or the color of a patch of light.</a:t>
            </a:r>
            <a:endParaRPr lang="en-US" dirty="0" smtClean="0"/>
          </a:p>
          <a:p>
            <a:endParaRPr lang="en-US" dirty="0"/>
          </a:p>
        </p:txBody>
      </p:sp>
    </p:spTree>
    <p:extLst>
      <p:ext uri="{BB962C8B-B14F-4D97-AF65-F5344CB8AC3E}">
        <p14:creationId xmlns:p14="http://schemas.microsoft.com/office/powerpoint/2010/main" val="2199459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lstStyle/>
          <a:p>
            <a:r>
              <a:rPr lang="en-US" b="1" dirty="0"/>
              <a:t>Stage 1 </a:t>
            </a:r>
            <a:r>
              <a:rPr lang="en-US" b="1" dirty="0" smtClean="0"/>
              <a:t>characteristics:</a:t>
            </a:r>
            <a:endParaRPr lang="en-US" b="1" dirty="0"/>
          </a:p>
          <a:p>
            <a:pPr marL="342900" indent="-342900">
              <a:buFont typeface="Arial" panose="020B0604020202020204" pitchFamily="34" charset="0"/>
              <a:buChar char="•"/>
            </a:pPr>
            <a:r>
              <a:rPr lang="en-US" dirty="0" smtClean="0"/>
              <a:t>Rapid </a:t>
            </a:r>
            <a:r>
              <a:rPr lang="en-US" dirty="0"/>
              <a:t>parallel processing</a:t>
            </a:r>
          </a:p>
          <a:p>
            <a:pPr marL="342900" indent="-342900">
              <a:buFont typeface="Arial" panose="020B0604020202020204" pitchFamily="34" charset="0"/>
              <a:buChar char="•"/>
            </a:pPr>
            <a:r>
              <a:rPr lang="en-US" dirty="0" smtClean="0"/>
              <a:t>Extraction </a:t>
            </a:r>
            <a:r>
              <a:rPr lang="en-US" dirty="0"/>
              <a:t>of features, orientation, color, texture, and movement patterns</a:t>
            </a:r>
          </a:p>
          <a:p>
            <a:pPr marL="342900" indent="-342900">
              <a:buFont typeface="Arial" panose="020B0604020202020204" pitchFamily="34" charset="0"/>
              <a:buChar char="•"/>
            </a:pPr>
            <a:r>
              <a:rPr lang="en-US" dirty="0" smtClean="0"/>
              <a:t>Transitory </a:t>
            </a:r>
            <a:r>
              <a:rPr lang="en-US" dirty="0"/>
              <a:t>nature of information, which is briefly held in an iconic store</a:t>
            </a:r>
          </a:p>
          <a:p>
            <a:pPr marL="342900" indent="-342900">
              <a:buFont typeface="Arial" panose="020B0604020202020204" pitchFamily="34" charset="0"/>
              <a:buChar char="•"/>
            </a:pPr>
            <a:r>
              <a:rPr lang="en-US" dirty="0" smtClean="0"/>
              <a:t>Bottom-up</a:t>
            </a:r>
            <a:r>
              <a:rPr lang="en-US" dirty="0"/>
              <a:t>, data-driven model of processing</a:t>
            </a:r>
          </a:p>
          <a:p>
            <a:endParaRPr lang="en-US" dirty="0"/>
          </a:p>
        </p:txBody>
      </p:sp>
    </p:spTree>
    <p:extLst>
      <p:ext uri="{BB962C8B-B14F-4D97-AF65-F5344CB8AC3E}">
        <p14:creationId xmlns:p14="http://schemas.microsoft.com/office/powerpoint/2010/main" val="587180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lstStyle/>
          <a:p>
            <a:r>
              <a:rPr lang="en-US" b="1" dirty="0" smtClean="0"/>
              <a:t>Stage 2</a:t>
            </a:r>
            <a:r>
              <a:rPr lang="en-US" dirty="0" smtClean="0"/>
              <a:t>: rapid </a:t>
            </a:r>
            <a:r>
              <a:rPr lang="en-US" dirty="0"/>
              <a:t>active processes divide the visual field into regions and simple patterns,</a:t>
            </a:r>
          </a:p>
          <a:p>
            <a:r>
              <a:rPr lang="en-US" dirty="0"/>
              <a:t>such as continuous contours, regions of the same color, and regions of the same texture</a:t>
            </a:r>
            <a:r>
              <a:rPr lang="en-US" dirty="0" smtClean="0"/>
              <a:t>.</a:t>
            </a:r>
          </a:p>
          <a:p>
            <a:r>
              <a:rPr lang="en-US" dirty="0" smtClean="0"/>
              <a:t>(also - patterns of motion)</a:t>
            </a:r>
          </a:p>
          <a:p>
            <a:r>
              <a:rPr lang="en-US" dirty="0" smtClean="0"/>
              <a:t>-like a "feature map"</a:t>
            </a:r>
          </a:p>
          <a:p>
            <a:endParaRPr lang="en-US" dirty="0"/>
          </a:p>
        </p:txBody>
      </p:sp>
    </p:spTree>
    <p:extLst>
      <p:ext uri="{BB962C8B-B14F-4D97-AF65-F5344CB8AC3E}">
        <p14:creationId xmlns:p14="http://schemas.microsoft.com/office/powerpoint/2010/main" val="2249652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lstStyle/>
          <a:p>
            <a:r>
              <a:rPr lang="en-US" dirty="0" smtClean="0"/>
              <a:t>Tasks </a:t>
            </a:r>
            <a:r>
              <a:rPr lang="en-US" dirty="0"/>
              <a:t>involving eye–hand coordination and locomotion </a:t>
            </a:r>
            <a:r>
              <a:rPr lang="en-US" dirty="0" smtClean="0"/>
              <a:t>may be </a:t>
            </a:r>
            <a:r>
              <a:rPr lang="en-US" dirty="0"/>
              <a:t>processed in pathways distinct from those involved in object </a:t>
            </a:r>
            <a:r>
              <a:rPr lang="en-US" dirty="0" smtClean="0"/>
              <a:t>recognition.</a:t>
            </a:r>
          </a:p>
          <a:p>
            <a:endParaRPr lang="en-US" dirty="0"/>
          </a:p>
          <a:p>
            <a:r>
              <a:rPr lang="en-US" b="1" dirty="0" smtClean="0"/>
              <a:t>Two–visual system </a:t>
            </a:r>
            <a:r>
              <a:rPr lang="en-US" b="1" dirty="0"/>
              <a:t>hypothesis</a:t>
            </a:r>
            <a:r>
              <a:rPr lang="en-US" dirty="0"/>
              <a:t>: </a:t>
            </a:r>
            <a:endParaRPr lang="en-US" dirty="0" smtClean="0"/>
          </a:p>
          <a:p>
            <a:pPr marL="342900" indent="-342900">
              <a:buFont typeface="Arial" panose="020B0604020202020204" pitchFamily="34" charset="0"/>
              <a:buChar char="•"/>
            </a:pPr>
            <a:r>
              <a:rPr lang="en-US" dirty="0" smtClean="0"/>
              <a:t>one </a:t>
            </a:r>
            <a:r>
              <a:rPr lang="en-US" dirty="0"/>
              <a:t>system for locomotion and action, called the “</a:t>
            </a:r>
            <a:r>
              <a:rPr lang="en-US" dirty="0">
                <a:solidFill>
                  <a:srgbClr val="C00000"/>
                </a:solidFill>
              </a:rPr>
              <a:t>action system</a:t>
            </a:r>
            <a:r>
              <a:rPr lang="en-US" dirty="0"/>
              <a:t>,” </a:t>
            </a:r>
            <a:endParaRPr lang="en-US" dirty="0" smtClean="0"/>
          </a:p>
          <a:p>
            <a:pPr marL="342900" indent="-342900">
              <a:buFont typeface="Arial" panose="020B0604020202020204" pitchFamily="34" charset="0"/>
              <a:buChar char="•"/>
            </a:pPr>
            <a:r>
              <a:rPr lang="en-US" dirty="0" smtClean="0"/>
              <a:t>and another for </a:t>
            </a:r>
            <a:r>
              <a:rPr lang="en-US" dirty="0"/>
              <a:t>symbolic object manipulation, called the “</a:t>
            </a:r>
            <a:r>
              <a:rPr lang="en-US" dirty="0">
                <a:solidFill>
                  <a:srgbClr val="C00000"/>
                </a:solidFill>
              </a:rPr>
              <a:t>what system</a:t>
            </a:r>
            <a:r>
              <a:rPr lang="en-US" dirty="0" smtClean="0"/>
              <a:t>.”</a:t>
            </a:r>
            <a:endParaRPr lang="en-US" dirty="0"/>
          </a:p>
        </p:txBody>
      </p:sp>
    </p:spTree>
    <p:extLst>
      <p:ext uri="{BB962C8B-B14F-4D97-AF65-F5344CB8AC3E}">
        <p14:creationId xmlns:p14="http://schemas.microsoft.com/office/powerpoint/2010/main" val="3265182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lstStyle/>
          <a:p>
            <a:r>
              <a:rPr lang="en-US" b="1" dirty="0"/>
              <a:t>Stage 2 </a:t>
            </a:r>
            <a:r>
              <a:rPr lang="en-US" b="1" dirty="0" smtClean="0"/>
              <a:t>characteristics</a:t>
            </a:r>
            <a:r>
              <a:rPr lang="en-US" dirty="0" smtClean="0"/>
              <a:t>:</a:t>
            </a:r>
            <a:endParaRPr lang="en-US" dirty="0"/>
          </a:p>
          <a:p>
            <a:pPr marL="342900" indent="-342900">
              <a:buFont typeface="Arial" panose="020B0604020202020204" pitchFamily="34" charset="0"/>
              <a:buChar char="•"/>
            </a:pPr>
            <a:r>
              <a:rPr lang="en-US" dirty="0" smtClean="0"/>
              <a:t>Slow </a:t>
            </a:r>
            <a:r>
              <a:rPr lang="en-US" dirty="0"/>
              <a:t>serial processing</a:t>
            </a:r>
          </a:p>
          <a:p>
            <a:pPr marL="342900" indent="-342900">
              <a:buFont typeface="Arial" panose="020B0604020202020204" pitchFamily="34" charset="0"/>
              <a:buChar char="•"/>
            </a:pPr>
            <a:r>
              <a:rPr lang="en-US" dirty="0" smtClean="0"/>
              <a:t>Involvement </a:t>
            </a:r>
            <a:r>
              <a:rPr lang="en-US" dirty="0"/>
              <a:t>of both working memory and long-term memory</a:t>
            </a:r>
          </a:p>
          <a:p>
            <a:pPr marL="342900" indent="-342900">
              <a:buFont typeface="Arial" panose="020B0604020202020204" pitchFamily="34" charset="0"/>
              <a:buChar char="•"/>
            </a:pPr>
            <a:r>
              <a:rPr lang="en-US" dirty="0" smtClean="0"/>
              <a:t>More </a:t>
            </a:r>
            <a:r>
              <a:rPr lang="en-US" dirty="0"/>
              <a:t>emphasis on arbitrary aspects of symbols</a:t>
            </a:r>
          </a:p>
          <a:p>
            <a:pPr marL="342900" indent="-342900">
              <a:buFont typeface="Arial" panose="020B0604020202020204" pitchFamily="34" charset="0"/>
              <a:buChar char="•"/>
            </a:pPr>
            <a:r>
              <a:rPr lang="en-US" dirty="0" smtClean="0"/>
              <a:t>In </a:t>
            </a:r>
            <a:r>
              <a:rPr lang="en-US" dirty="0"/>
              <a:t>a state of flux, a combination of bottom-up feature processing and </a:t>
            </a:r>
            <a:r>
              <a:rPr lang="en-US" dirty="0" smtClean="0"/>
              <a:t>top-down attentional </a:t>
            </a:r>
            <a:r>
              <a:rPr lang="en-US" dirty="0"/>
              <a:t>mechanisms</a:t>
            </a:r>
          </a:p>
          <a:p>
            <a:pPr marL="342900" indent="-342900">
              <a:buFont typeface="Arial" panose="020B0604020202020204" pitchFamily="34" charset="0"/>
              <a:buChar char="•"/>
            </a:pPr>
            <a:r>
              <a:rPr lang="en-US" dirty="0" smtClean="0"/>
              <a:t>Different </a:t>
            </a:r>
            <a:r>
              <a:rPr lang="en-US" dirty="0"/>
              <a:t>pathways for object recognition and visually guided motion</a:t>
            </a:r>
          </a:p>
        </p:txBody>
      </p:sp>
    </p:spTree>
    <p:extLst>
      <p:ext uri="{BB962C8B-B14F-4D97-AF65-F5344CB8AC3E}">
        <p14:creationId xmlns:p14="http://schemas.microsoft.com/office/powerpoint/2010/main" val="3286105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Model of Perception</a:t>
            </a:r>
          </a:p>
        </p:txBody>
      </p:sp>
      <p:sp>
        <p:nvSpPr>
          <p:cNvPr id="3" name="Content Placeholder 2"/>
          <p:cNvSpPr>
            <a:spLocks noGrp="1"/>
          </p:cNvSpPr>
          <p:nvPr>
            <p:ph idx="1"/>
          </p:nvPr>
        </p:nvSpPr>
        <p:spPr/>
        <p:txBody>
          <a:bodyPr>
            <a:normAutofit fontScale="85000" lnSpcReduction="20000"/>
          </a:bodyPr>
          <a:lstStyle/>
          <a:p>
            <a:r>
              <a:rPr lang="en-US" b="1" dirty="0" smtClean="0"/>
              <a:t>Stage 3</a:t>
            </a:r>
            <a:r>
              <a:rPr lang="en-US" dirty="0" smtClean="0"/>
              <a:t>: objects are held </a:t>
            </a:r>
            <a:r>
              <a:rPr lang="en-US" dirty="0"/>
              <a:t>in visual working memory by the </a:t>
            </a:r>
            <a:r>
              <a:rPr lang="en-US" dirty="0" smtClean="0"/>
              <a:t>demands of </a:t>
            </a:r>
            <a:r>
              <a:rPr lang="en-US" dirty="0"/>
              <a:t>active </a:t>
            </a:r>
            <a:r>
              <a:rPr lang="en-US" dirty="0" smtClean="0"/>
              <a:t>attention.</a:t>
            </a:r>
          </a:p>
          <a:p>
            <a:endParaRPr lang="en-US" dirty="0" smtClean="0"/>
          </a:p>
          <a:p>
            <a:r>
              <a:rPr lang="en-US" dirty="0" smtClean="0"/>
              <a:t>In </a:t>
            </a:r>
            <a:r>
              <a:rPr lang="en-US" dirty="0"/>
              <a:t>order to use an external visualization, we construct a sequence of </a:t>
            </a:r>
            <a:r>
              <a:rPr lang="en-US" b="1" i="1" dirty="0" smtClean="0">
                <a:solidFill>
                  <a:srgbClr val="C00000"/>
                </a:solidFill>
              </a:rPr>
              <a:t>visual queries </a:t>
            </a:r>
            <a:r>
              <a:rPr lang="en-US" dirty="0"/>
              <a:t>that are answered through visual search </a:t>
            </a:r>
            <a:r>
              <a:rPr lang="en-US" dirty="0" smtClean="0"/>
              <a:t>strategies.</a:t>
            </a:r>
          </a:p>
          <a:p>
            <a:endParaRPr lang="en-US" dirty="0" smtClean="0"/>
          </a:p>
          <a:p>
            <a:r>
              <a:rPr lang="en-US" dirty="0" smtClean="0"/>
              <a:t>At </a:t>
            </a:r>
            <a:r>
              <a:rPr lang="en-US" dirty="0"/>
              <a:t>this level, only a few objects </a:t>
            </a:r>
            <a:r>
              <a:rPr lang="en-US" dirty="0" smtClean="0"/>
              <a:t>can be </a:t>
            </a:r>
            <a:r>
              <a:rPr lang="en-US" dirty="0"/>
              <a:t>held at a time; they are constructed from </a:t>
            </a:r>
            <a:r>
              <a:rPr lang="en-US" dirty="0" smtClean="0"/>
              <a:t>the </a:t>
            </a:r>
            <a:r>
              <a:rPr lang="en-US" dirty="0"/>
              <a:t>available patterns providing answers to the </a:t>
            </a:r>
            <a:r>
              <a:rPr lang="en-US" dirty="0" smtClean="0"/>
              <a:t>visual queries.</a:t>
            </a:r>
          </a:p>
          <a:p>
            <a:endParaRPr lang="en-US" dirty="0" smtClean="0"/>
          </a:p>
          <a:p>
            <a:r>
              <a:rPr lang="en-US" dirty="0" smtClean="0"/>
              <a:t>For </a:t>
            </a:r>
            <a:r>
              <a:rPr lang="en-US" dirty="0"/>
              <a:t>example, if we use a road map to look for a route, the visual query will trigger </a:t>
            </a:r>
            <a:r>
              <a:rPr lang="en-US" dirty="0" smtClean="0"/>
              <a:t>a search </a:t>
            </a:r>
            <a:r>
              <a:rPr lang="en-US" dirty="0"/>
              <a:t>for connected red contours (representing major highways) between two visual symbols</a:t>
            </a:r>
          </a:p>
          <a:p>
            <a:r>
              <a:rPr lang="en-US" dirty="0"/>
              <a:t>(representing cities).</a:t>
            </a:r>
          </a:p>
        </p:txBody>
      </p:sp>
    </p:spTree>
    <p:extLst>
      <p:ext uri="{BB962C8B-B14F-4D97-AF65-F5344CB8AC3E}">
        <p14:creationId xmlns:p14="http://schemas.microsoft.com/office/powerpoint/2010/main" val="905025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smtClean="0"/>
              <a:t>Types of Visualizations</a:t>
            </a:r>
            <a:endParaRPr lang="en-US" dirty="0"/>
          </a:p>
        </p:txBody>
      </p:sp>
    </p:spTree>
    <p:extLst>
      <p:ext uri="{BB962C8B-B14F-4D97-AF65-F5344CB8AC3E}">
        <p14:creationId xmlns:p14="http://schemas.microsoft.com/office/powerpoint/2010/main" val="359635103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Visualizations</a:t>
            </a:r>
          </a:p>
        </p:txBody>
      </p:sp>
      <p:sp>
        <p:nvSpPr>
          <p:cNvPr id="3" name="Content Placeholder 2"/>
          <p:cNvSpPr>
            <a:spLocks noGrp="1"/>
          </p:cNvSpPr>
          <p:nvPr>
            <p:ph idx="1"/>
          </p:nvPr>
        </p:nvSpPr>
        <p:spPr/>
        <p:txBody>
          <a:bodyPr/>
          <a:lstStyle/>
          <a:p>
            <a:r>
              <a:rPr lang="en-US" dirty="0"/>
              <a:t>The key function of data visualization is to move information from point A to point B.</a:t>
            </a:r>
            <a:endParaRPr lang="en-US" dirty="0" smtClean="0"/>
          </a:p>
          <a:p>
            <a:endParaRPr lang="en-US" dirty="0"/>
          </a:p>
          <a:p>
            <a:r>
              <a:rPr lang="en-US" dirty="0" smtClean="0"/>
              <a:t>Two types:</a:t>
            </a:r>
          </a:p>
          <a:p>
            <a:r>
              <a:rPr lang="en-US" dirty="0"/>
              <a:t>In </a:t>
            </a:r>
            <a:r>
              <a:rPr lang="en-US" b="1" i="1" dirty="0">
                <a:solidFill>
                  <a:srgbClr val="C00000"/>
                </a:solidFill>
              </a:rPr>
              <a:t>exploratory visualization</a:t>
            </a:r>
            <a:r>
              <a:rPr lang="en-US" dirty="0"/>
              <a:t>, point A is the dataset and point B is the designer’s </a:t>
            </a:r>
            <a:r>
              <a:rPr lang="en-US" dirty="0" smtClean="0"/>
              <a:t>own mind.</a:t>
            </a:r>
          </a:p>
          <a:p>
            <a:r>
              <a:rPr lang="en-US" dirty="0" smtClean="0"/>
              <a:t>In </a:t>
            </a:r>
            <a:r>
              <a:rPr lang="en-US" b="1" i="1" dirty="0">
                <a:solidFill>
                  <a:srgbClr val="002060"/>
                </a:solidFill>
              </a:rPr>
              <a:t>explanatory visualization</a:t>
            </a:r>
            <a:r>
              <a:rPr lang="en-US" b="1" dirty="0">
                <a:solidFill>
                  <a:srgbClr val="002060"/>
                </a:solidFill>
              </a:rPr>
              <a:t>, </a:t>
            </a:r>
            <a:r>
              <a:rPr lang="en-US" dirty="0"/>
              <a:t>point A is the mind of the designer, and point B </a:t>
            </a:r>
            <a:r>
              <a:rPr lang="en-US" dirty="0" smtClean="0"/>
              <a:t>is the </a:t>
            </a:r>
            <a:r>
              <a:rPr lang="en-US" dirty="0"/>
              <a:t>mind of the reader.</a:t>
            </a:r>
            <a:endParaRPr lang="en-US" dirty="0" smtClean="0"/>
          </a:p>
        </p:txBody>
      </p:sp>
    </p:spTree>
    <p:extLst>
      <p:ext uri="{BB962C8B-B14F-4D97-AF65-F5344CB8AC3E}">
        <p14:creationId xmlns:p14="http://schemas.microsoft.com/office/powerpoint/2010/main" val="7753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sp>
        <p:nvSpPr>
          <p:cNvPr id="3" name="Content Placeholder 2"/>
          <p:cNvSpPr>
            <a:spLocks noGrp="1"/>
          </p:cNvSpPr>
          <p:nvPr>
            <p:ph idx="1"/>
          </p:nvPr>
        </p:nvSpPr>
        <p:spPr>
          <a:xfrm>
            <a:off x="646190" y="5553075"/>
            <a:ext cx="7772400" cy="1268078"/>
          </a:xfrm>
        </p:spPr>
        <p:txBody>
          <a:bodyPr/>
          <a:lstStyle/>
          <a:p>
            <a:pPr lvl="0"/>
            <a:r>
              <a:rPr lang="en-US" b="1" dirty="0"/>
              <a:t>(optional) </a:t>
            </a:r>
            <a:r>
              <a:rPr lang="en-US" i="1" dirty="0"/>
              <a:t>Information Visualization: Perception for Design (Interactive Technologies) 3rd Edition</a:t>
            </a:r>
            <a:r>
              <a:rPr lang="en-US" dirty="0"/>
              <a:t>, Colin Ware, 978-0123814647</a:t>
            </a:r>
          </a:p>
          <a:p>
            <a:endParaRPr lang="en-US" dirty="0"/>
          </a:p>
        </p:txBody>
      </p:sp>
      <p:pic>
        <p:nvPicPr>
          <p:cNvPr id="2050" name="Picture 2" descr="http://t1.gstatic.com/images?q=tbn:ANd9GcRxHXJ73zfY_-x597Prmqvu1V7IHFUE1qRhDSgRilihuDovf-e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3578381"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9031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Communication</a:t>
            </a:r>
            <a:endParaRPr lang="en-US" dirty="0"/>
          </a:p>
        </p:txBody>
      </p:sp>
      <p:sp>
        <p:nvSpPr>
          <p:cNvPr id="3" name="Content Placeholder 2"/>
          <p:cNvSpPr>
            <a:spLocks noGrp="1"/>
          </p:cNvSpPr>
          <p:nvPr>
            <p:ph idx="1"/>
          </p:nvPr>
        </p:nvSpPr>
        <p:spPr>
          <a:xfrm>
            <a:off x="685800" y="1219200"/>
            <a:ext cx="7772400" cy="4800600"/>
          </a:xfrm>
        </p:spPr>
        <p:txBody>
          <a:bodyPr/>
          <a:lstStyle/>
          <a:p>
            <a:r>
              <a:rPr lang="en-US" dirty="0" smtClean="0"/>
              <a:t>To cross between </a:t>
            </a:r>
            <a:r>
              <a:rPr lang="en-US" dirty="0"/>
              <a:t>points A and B and be successfully </a:t>
            </a:r>
            <a:r>
              <a:rPr lang="en-US" dirty="0" smtClean="0"/>
              <a:t>communicate, </a:t>
            </a:r>
            <a:r>
              <a:rPr lang="en-US" dirty="0"/>
              <a:t>the </a:t>
            </a:r>
            <a:r>
              <a:rPr lang="en-US" dirty="0" smtClean="0"/>
              <a:t>information must </a:t>
            </a:r>
            <a:r>
              <a:rPr lang="en-US" dirty="0"/>
              <a:t>be encoded for </a:t>
            </a:r>
            <a:r>
              <a:rPr lang="en-US" dirty="0" smtClean="0"/>
              <a:t>transmission.</a:t>
            </a:r>
          </a:p>
          <a:p>
            <a:endParaRPr lang="en-US" dirty="0" smtClean="0"/>
          </a:p>
          <a:p>
            <a:r>
              <a:rPr lang="en-US" dirty="0" smtClean="0"/>
              <a:t>Visual </a:t>
            </a:r>
            <a:r>
              <a:rPr lang="en-US" dirty="0"/>
              <a:t>elements are the chosen </a:t>
            </a:r>
            <a:r>
              <a:rPr lang="en-US" dirty="0" smtClean="0"/>
              <a:t>transmission medium</a:t>
            </a:r>
            <a:r>
              <a:rPr lang="en-US" dirty="0"/>
              <a:t>.</a:t>
            </a:r>
          </a:p>
          <a:p>
            <a:endParaRPr lang="en-US" dirty="0" smtClean="0"/>
          </a:p>
          <a:p>
            <a:r>
              <a:rPr lang="en-US" b="1" dirty="0" smtClean="0"/>
              <a:t>Designer’s </a:t>
            </a:r>
            <a:r>
              <a:rPr lang="en-US" b="1" dirty="0"/>
              <a:t>purpose in designing a data visualization is to create </a:t>
            </a:r>
            <a:r>
              <a:rPr lang="en-US" b="1" dirty="0" smtClean="0"/>
              <a:t>a deliverable </a:t>
            </a:r>
            <a:r>
              <a:rPr lang="en-US" b="1" dirty="0"/>
              <a:t>that will be well received and easily understood by the </a:t>
            </a:r>
            <a:r>
              <a:rPr lang="en-US" b="1" dirty="0" smtClean="0"/>
              <a:t>reader</a:t>
            </a:r>
            <a:r>
              <a:rPr lang="en-US" dirty="0" smtClean="0"/>
              <a:t>.</a:t>
            </a:r>
          </a:p>
          <a:p>
            <a:endParaRPr lang="en-US" dirty="0" smtClean="0"/>
          </a:p>
          <a:p>
            <a:r>
              <a:rPr lang="en-US" dirty="0" smtClean="0"/>
              <a:t>All design choices </a:t>
            </a:r>
            <a:r>
              <a:rPr lang="en-US" dirty="0"/>
              <a:t>and particular implementations must serve this purpose.</a:t>
            </a:r>
          </a:p>
        </p:txBody>
      </p:sp>
    </p:spTree>
    <p:extLst>
      <p:ext uri="{BB962C8B-B14F-4D97-AF65-F5344CB8AC3E}">
        <p14:creationId xmlns:p14="http://schemas.microsoft.com/office/powerpoint/2010/main" val="3942390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a:t>
            </a:r>
            <a:r>
              <a:rPr lang="en-US" dirty="0" smtClean="0"/>
              <a:t>Data Visualizations</a:t>
            </a:r>
            <a:endParaRPr lang="en-US" dirty="0"/>
          </a:p>
        </p:txBody>
      </p:sp>
      <p:sp>
        <p:nvSpPr>
          <p:cNvPr id="3" name="Content Placeholder 2"/>
          <p:cNvSpPr>
            <a:spLocks noGrp="1"/>
          </p:cNvSpPr>
          <p:nvPr>
            <p:ph idx="1"/>
          </p:nvPr>
        </p:nvSpPr>
        <p:spPr>
          <a:xfrm>
            <a:off x="685800" y="1219200"/>
            <a:ext cx="7772400" cy="5105400"/>
          </a:xfrm>
        </p:spPr>
        <p:txBody>
          <a:bodyPr/>
          <a:lstStyle/>
          <a:p>
            <a:r>
              <a:rPr lang="en-US" dirty="0" smtClean="0"/>
              <a:t>Can classifying by </a:t>
            </a:r>
            <a:r>
              <a:rPr lang="en-US" b="1" dirty="0" smtClean="0"/>
              <a:t>complexity metric</a:t>
            </a:r>
            <a:r>
              <a:rPr lang="en-US" dirty="0" smtClean="0"/>
              <a:t>: </a:t>
            </a:r>
          </a:p>
          <a:p>
            <a:r>
              <a:rPr lang="en-US" dirty="0" smtClean="0">
                <a:solidFill>
                  <a:srgbClr val="7030A0"/>
                </a:solidFill>
              </a:rPr>
              <a:t>number of data dimensions represented</a:t>
            </a:r>
          </a:p>
          <a:p>
            <a:r>
              <a:rPr lang="en-US" dirty="0" smtClean="0"/>
              <a:t>(i.e., number </a:t>
            </a:r>
            <a:r>
              <a:rPr lang="en-US" dirty="0"/>
              <a:t>of discrete types of information </a:t>
            </a:r>
            <a:r>
              <a:rPr lang="en-US" dirty="0" smtClean="0"/>
              <a:t>that are </a:t>
            </a:r>
            <a:r>
              <a:rPr lang="en-US" dirty="0"/>
              <a:t>visually encoded in a </a:t>
            </a:r>
            <a:r>
              <a:rPr lang="en-US" dirty="0" smtClean="0"/>
              <a:t>diagram)</a:t>
            </a:r>
          </a:p>
          <a:p>
            <a:endParaRPr lang="en-US" dirty="0" smtClean="0"/>
          </a:p>
          <a:p>
            <a:r>
              <a:rPr lang="en-US" dirty="0" smtClean="0"/>
              <a:t>Examples:</a:t>
            </a:r>
          </a:p>
          <a:p>
            <a:pPr marL="342900" indent="-342900">
              <a:buFont typeface="Arial" panose="020B0604020202020204" pitchFamily="34" charset="0"/>
              <a:buChar char="•"/>
            </a:pPr>
            <a:r>
              <a:rPr lang="en-US" dirty="0" smtClean="0"/>
              <a:t>a </a:t>
            </a:r>
            <a:r>
              <a:rPr lang="en-US" dirty="0"/>
              <a:t>simple line graph may show </a:t>
            </a:r>
            <a:r>
              <a:rPr lang="en-US" dirty="0" smtClean="0"/>
              <a:t>the </a:t>
            </a:r>
            <a:r>
              <a:rPr lang="en-US" i="1" dirty="0" smtClean="0"/>
              <a:t>price </a:t>
            </a:r>
            <a:r>
              <a:rPr lang="en-US" dirty="0"/>
              <a:t>of a company’s stock on different </a:t>
            </a:r>
            <a:r>
              <a:rPr lang="en-US" i="1" dirty="0"/>
              <a:t>days</a:t>
            </a:r>
            <a:r>
              <a:rPr lang="en-US" dirty="0"/>
              <a:t>: that’s two data </a:t>
            </a:r>
            <a:r>
              <a:rPr lang="en-US" dirty="0" smtClean="0"/>
              <a:t>dimensions.</a:t>
            </a:r>
          </a:p>
          <a:p>
            <a:pPr marL="342900" indent="-342900">
              <a:buFont typeface="Arial" panose="020B0604020202020204" pitchFamily="34" charset="0"/>
              <a:buChar char="•"/>
            </a:pPr>
            <a:r>
              <a:rPr lang="en-US" dirty="0" smtClean="0"/>
              <a:t>If multiple </a:t>
            </a:r>
            <a:r>
              <a:rPr lang="en-US" i="1" dirty="0" smtClean="0"/>
              <a:t>companies </a:t>
            </a:r>
            <a:r>
              <a:rPr lang="en-US" dirty="0"/>
              <a:t>are shown (and therefore compared), there are now three </a:t>
            </a:r>
            <a:r>
              <a:rPr lang="en-US" dirty="0" smtClean="0"/>
              <a:t>dimensions;</a:t>
            </a:r>
          </a:p>
          <a:p>
            <a:pPr marL="342900" indent="-342900">
              <a:buFont typeface="Arial" panose="020B0604020202020204" pitchFamily="34" charset="0"/>
              <a:buChar char="•"/>
            </a:pPr>
            <a:r>
              <a:rPr lang="en-US" dirty="0" smtClean="0"/>
              <a:t>if </a:t>
            </a:r>
            <a:r>
              <a:rPr lang="en-US" i="1" dirty="0" smtClean="0"/>
              <a:t>trading </a:t>
            </a:r>
            <a:r>
              <a:rPr lang="en-US" i="1" dirty="0"/>
              <a:t>volume </a:t>
            </a:r>
            <a:r>
              <a:rPr lang="en-US" dirty="0"/>
              <a:t>per day is added to the graph, there are </a:t>
            </a:r>
            <a:r>
              <a:rPr lang="en-US" dirty="0" smtClean="0"/>
              <a:t>four.</a:t>
            </a:r>
            <a:endParaRPr lang="en-US" dirty="0"/>
          </a:p>
        </p:txBody>
      </p:sp>
    </p:spTree>
    <p:extLst>
      <p:ext uri="{BB962C8B-B14F-4D97-AF65-F5344CB8AC3E}">
        <p14:creationId xmlns:p14="http://schemas.microsoft.com/office/powerpoint/2010/main" val="459294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Dimensions</a:t>
            </a:r>
          </a:p>
        </p:txBody>
      </p:sp>
      <p:sp>
        <p:nvSpPr>
          <p:cNvPr id="3" name="Content Placeholder 2"/>
          <p:cNvSpPr>
            <a:spLocks noGrp="1"/>
          </p:cNvSpPr>
          <p:nvPr>
            <p:ph idx="1"/>
          </p:nvPr>
        </p:nvSpPr>
        <p:spPr/>
        <p:txBody>
          <a:bodyPr/>
          <a:lstStyle/>
          <a:p>
            <a:r>
              <a:rPr lang="en-US" dirty="0" smtClean="0"/>
              <a:t>Graph with 4 data dimensions.</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681037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608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Dimensions</a:t>
            </a:r>
            <a:endParaRPr lang="en-US" dirty="0"/>
          </a:p>
        </p:txBody>
      </p:sp>
      <p:sp>
        <p:nvSpPr>
          <p:cNvPr id="3" name="Content Placeholder 2"/>
          <p:cNvSpPr>
            <a:spLocks noGrp="1"/>
          </p:cNvSpPr>
          <p:nvPr>
            <p:ph idx="1"/>
          </p:nvPr>
        </p:nvSpPr>
        <p:spPr/>
        <p:txBody>
          <a:bodyPr/>
          <a:lstStyle/>
          <a:p>
            <a:r>
              <a:rPr lang="en-US" b="1" dirty="0" smtClean="0"/>
              <a:t>Each data dimension is associated with individual visual property</a:t>
            </a:r>
          </a:p>
          <a:p>
            <a:endParaRPr lang="en-US" dirty="0"/>
          </a:p>
          <a:p>
            <a:r>
              <a:rPr lang="en-US" dirty="0" smtClean="0"/>
              <a:t>High number of dimensions are difficult to visualize</a:t>
            </a:r>
          </a:p>
          <a:p>
            <a:endParaRPr lang="en-US" dirty="0"/>
          </a:p>
          <a:p>
            <a:r>
              <a:rPr lang="en-US" dirty="0" smtClean="0"/>
              <a:t>Designer needs to be </a:t>
            </a:r>
            <a:r>
              <a:rPr lang="en-US" dirty="0"/>
              <a:t>intentional about which property</a:t>
            </a:r>
          </a:p>
          <a:p>
            <a:r>
              <a:rPr lang="en-US" dirty="0"/>
              <a:t>to use for each dimension, and iterate or change encodings as the design evolves</a:t>
            </a:r>
          </a:p>
        </p:txBody>
      </p:sp>
    </p:spTree>
    <p:extLst>
      <p:ext uri="{BB962C8B-B14F-4D97-AF65-F5344CB8AC3E}">
        <p14:creationId xmlns:p14="http://schemas.microsoft.com/office/powerpoint/2010/main" val="38335445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vs. Infographics</a:t>
            </a:r>
            <a:endParaRPr lang="en-US" dirty="0"/>
          </a:p>
        </p:txBody>
      </p:sp>
      <p:sp>
        <p:nvSpPr>
          <p:cNvPr id="3" name="Content Placeholder 2"/>
          <p:cNvSpPr>
            <a:spLocks noGrp="1"/>
          </p:cNvSpPr>
          <p:nvPr>
            <p:ph idx="1"/>
          </p:nvPr>
        </p:nvSpPr>
        <p:spPr/>
        <p:txBody>
          <a:bodyPr>
            <a:normAutofit/>
          </a:bodyPr>
          <a:lstStyle/>
          <a:p>
            <a:r>
              <a:rPr lang="en-US" dirty="0" smtClean="0"/>
              <a:t>Distinction between </a:t>
            </a:r>
            <a:r>
              <a:rPr lang="en-US" dirty="0" smtClean="0">
                <a:solidFill>
                  <a:srgbClr val="00B050"/>
                </a:solidFill>
              </a:rPr>
              <a:t>data visualization </a:t>
            </a:r>
            <a:r>
              <a:rPr lang="en-US" dirty="0" smtClean="0"/>
              <a:t>and </a:t>
            </a:r>
            <a:r>
              <a:rPr lang="en-US" dirty="0" smtClean="0">
                <a:solidFill>
                  <a:srgbClr val="C00000"/>
                </a:solidFill>
              </a:rPr>
              <a:t>infographics</a:t>
            </a:r>
          </a:p>
          <a:p>
            <a:endParaRPr lang="en-US" dirty="0"/>
          </a:p>
          <a:p>
            <a:r>
              <a:rPr lang="en-US" b="1" dirty="0" smtClean="0">
                <a:solidFill>
                  <a:srgbClr val="C00000"/>
                </a:solidFill>
              </a:rPr>
              <a:t>Infographics</a:t>
            </a:r>
            <a:r>
              <a:rPr lang="en-US" b="1" dirty="0" smtClean="0"/>
              <a:t> are:</a:t>
            </a:r>
          </a:p>
          <a:p>
            <a:pPr marL="342900" indent="-342900">
              <a:buFont typeface="Arial" panose="020B0604020202020204" pitchFamily="34" charset="0"/>
              <a:buChar char="•"/>
            </a:pPr>
            <a:r>
              <a:rPr lang="en-US" dirty="0" smtClean="0"/>
              <a:t>Manually drawn</a:t>
            </a:r>
          </a:p>
          <a:p>
            <a:pPr marL="342900" indent="-342900">
              <a:buFont typeface="Arial" panose="020B0604020202020204" pitchFamily="34" charset="0"/>
              <a:buChar char="•"/>
            </a:pPr>
            <a:r>
              <a:rPr lang="en-US" dirty="0"/>
              <a:t>S</a:t>
            </a:r>
            <a:r>
              <a:rPr lang="en-US" dirty="0" smtClean="0"/>
              <a:t>pecific </a:t>
            </a:r>
            <a:r>
              <a:rPr lang="en-US" dirty="0"/>
              <a:t>to the data at </a:t>
            </a:r>
            <a:r>
              <a:rPr lang="en-US" dirty="0" smtClean="0"/>
              <a:t>hand</a:t>
            </a:r>
          </a:p>
          <a:p>
            <a:pPr marL="342900" indent="-342900">
              <a:buFont typeface="Arial" panose="020B0604020202020204" pitchFamily="34" charset="0"/>
              <a:buChar char="•"/>
            </a:pPr>
            <a:r>
              <a:rPr lang="en-US" dirty="0" smtClean="0"/>
              <a:t>Aesthetically rich</a:t>
            </a:r>
          </a:p>
          <a:p>
            <a:pPr marL="342900" indent="-342900">
              <a:buFont typeface="Arial" panose="020B0604020202020204" pitchFamily="34" charset="0"/>
              <a:buChar char="•"/>
            </a:pPr>
            <a:r>
              <a:rPr lang="en-US" dirty="0" smtClean="0"/>
              <a:t>Relatively data-poor</a:t>
            </a:r>
            <a:endParaRPr lang="en-US" dirty="0"/>
          </a:p>
        </p:txBody>
      </p:sp>
    </p:spTree>
    <p:extLst>
      <p:ext uri="{BB962C8B-B14F-4D97-AF65-F5344CB8AC3E}">
        <p14:creationId xmlns:p14="http://schemas.microsoft.com/office/powerpoint/2010/main" val="726010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Flint Hahn’s Burning Man infographic </a:t>
            </a: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153447"/>
            <a:ext cx="754380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2310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vs. Infographics</a:t>
            </a:r>
          </a:p>
        </p:txBody>
      </p:sp>
      <p:sp>
        <p:nvSpPr>
          <p:cNvPr id="3" name="Content Placeholder 2"/>
          <p:cNvSpPr>
            <a:spLocks noGrp="1"/>
          </p:cNvSpPr>
          <p:nvPr>
            <p:ph idx="1"/>
          </p:nvPr>
        </p:nvSpPr>
        <p:spPr/>
        <p:txBody>
          <a:bodyPr/>
          <a:lstStyle/>
          <a:p>
            <a:r>
              <a:rPr lang="en-US" dirty="0" smtClean="0">
                <a:solidFill>
                  <a:srgbClr val="00B050"/>
                </a:solidFill>
              </a:rPr>
              <a:t>Data visualizations </a:t>
            </a:r>
            <a:r>
              <a:rPr lang="en-US" dirty="0" smtClean="0"/>
              <a:t>are:</a:t>
            </a:r>
          </a:p>
          <a:p>
            <a:pPr marL="342900" indent="-342900">
              <a:buFont typeface="Arial" panose="020B0604020202020204" pitchFamily="34" charset="0"/>
              <a:buChar char="•"/>
            </a:pPr>
            <a:r>
              <a:rPr lang="en-US" dirty="0" smtClean="0"/>
              <a:t>Algorithmically drawn</a:t>
            </a:r>
          </a:p>
          <a:p>
            <a:pPr marL="342900" indent="-342900">
              <a:buFont typeface="Arial" panose="020B0604020202020204" pitchFamily="34" charset="0"/>
              <a:buChar char="•"/>
            </a:pPr>
            <a:r>
              <a:rPr lang="en-US" dirty="0" smtClean="0"/>
              <a:t>Easy </a:t>
            </a:r>
            <a:r>
              <a:rPr lang="en-US" dirty="0"/>
              <a:t>to regenerate with different </a:t>
            </a:r>
            <a:r>
              <a:rPr lang="en-US" dirty="0" smtClean="0"/>
              <a:t>data</a:t>
            </a:r>
            <a:endParaRPr lang="en-US" dirty="0"/>
          </a:p>
          <a:p>
            <a:pPr marL="342900" indent="-342900">
              <a:buFont typeface="Arial" panose="020B0604020202020204" pitchFamily="34" charset="0"/>
              <a:buChar char="•"/>
            </a:pPr>
            <a:r>
              <a:rPr lang="en-US" dirty="0" smtClean="0"/>
              <a:t>Often </a:t>
            </a:r>
            <a:r>
              <a:rPr lang="en-US" dirty="0"/>
              <a:t>aesthetically </a:t>
            </a:r>
            <a:r>
              <a:rPr lang="en-US" dirty="0" smtClean="0"/>
              <a:t>barren</a:t>
            </a:r>
          </a:p>
          <a:p>
            <a:pPr marL="342900" indent="-342900">
              <a:buFont typeface="Arial" panose="020B0604020202020204" pitchFamily="34" charset="0"/>
              <a:buChar char="•"/>
            </a:pPr>
            <a:r>
              <a:rPr lang="en-US" dirty="0" smtClean="0"/>
              <a:t>Relatively data-rich</a:t>
            </a:r>
            <a:endParaRPr lang="en-US" dirty="0"/>
          </a:p>
        </p:txBody>
      </p:sp>
    </p:spTree>
    <p:extLst>
      <p:ext uri="{BB962C8B-B14F-4D97-AF65-F5344CB8AC3E}">
        <p14:creationId xmlns:p14="http://schemas.microsoft.com/office/powerpoint/2010/main" val="21724003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vs. Infographics</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1295400"/>
            <a:ext cx="67437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7392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a:t>
            </a:r>
            <a:r>
              <a:rPr lang="en-US" dirty="0" smtClean="0"/>
              <a:t>Explanation</a:t>
            </a:r>
            <a:endParaRPr lang="en-US" dirty="0"/>
          </a:p>
        </p:txBody>
      </p:sp>
      <p:sp>
        <p:nvSpPr>
          <p:cNvPr id="3" name="Content Placeholder 2"/>
          <p:cNvSpPr>
            <a:spLocks noGrp="1"/>
          </p:cNvSpPr>
          <p:nvPr>
            <p:ph idx="1"/>
          </p:nvPr>
        </p:nvSpPr>
        <p:spPr/>
        <p:txBody>
          <a:bodyPr/>
          <a:lstStyle/>
          <a:p>
            <a:r>
              <a:rPr lang="en-US" b="1" dirty="0" smtClean="0">
                <a:solidFill>
                  <a:srgbClr val="C00000"/>
                </a:solidFill>
              </a:rPr>
              <a:t>Exploratory </a:t>
            </a:r>
            <a:r>
              <a:rPr lang="en-US" b="1" dirty="0">
                <a:solidFill>
                  <a:srgbClr val="C00000"/>
                </a:solidFill>
              </a:rPr>
              <a:t>data visualizations </a:t>
            </a:r>
            <a:r>
              <a:rPr lang="en-US" dirty="0"/>
              <a:t>are appropriate when you have a whole bunch of </a:t>
            </a:r>
            <a:r>
              <a:rPr lang="en-US" dirty="0" smtClean="0"/>
              <a:t>data and </a:t>
            </a:r>
            <a:r>
              <a:rPr lang="en-US" dirty="0"/>
              <a:t>you’re </a:t>
            </a:r>
            <a:r>
              <a:rPr lang="en-US" i="1" dirty="0"/>
              <a:t>not sure what’s in it</a:t>
            </a:r>
            <a:r>
              <a:rPr lang="en-US" dirty="0" smtClean="0"/>
              <a:t>.</a:t>
            </a:r>
          </a:p>
          <a:p>
            <a:endParaRPr lang="en-US" dirty="0"/>
          </a:p>
          <a:p>
            <a:r>
              <a:rPr lang="en-US" dirty="0" smtClean="0"/>
              <a:t>Best </a:t>
            </a:r>
            <a:r>
              <a:rPr lang="en-US" dirty="0"/>
              <a:t>done at a high level of granularity.</a:t>
            </a:r>
            <a:endParaRPr lang="en-US" dirty="0" smtClean="0"/>
          </a:p>
          <a:p>
            <a:endParaRPr lang="en-US" dirty="0"/>
          </a:p>
          <a:p>
            <a:r>
              <a:rPr lang="en-US" dirty="0"/>
              <a:t>This type of visualization is typically </a:t>
            </a:r>
            <a:r>
              <a:rPr lang="en-US" dirty="0" smtClean="0"/>
              <a:t>part of </a:t>
            </a:r>
            <a:r>
              <a:rPr lang="en-US" dirty="0"/>
              <a:t>the </a:t>
            </a:r>
            <a:r>
              <a:rPr lang="en-US" i="1" dirty="0"/>
              <a:t>data analysis </a:t>
            </a:r>
            <a:r>
              <a:rPr lang="en-US" dirty="0"/>
              <a:t>phase, and is used to find </a:t>
            </a:r>
            <a:r>
              <a:rPr lang="en-US" i="1" dirty="0"/>
              <a:t>the story the data has to tell you</a:t>
            </a:r>
            <a:r>
              <a:rPr lang="en-US" dirty="0"/>
              <a:t>.</a:t>
            </a:r>
          </a:p>
        </p:txBody>
      </p:sp>
    </p:spTree>
    <p:extLst>
      <p:ext uri="{BB962C8B-B14F-4D97-AF65-F5344CB8AC3E}">
        <p14:creationId xmlns:p14="http://schemas.microsoft.com/office/powerpoint/2010/main" val="7727601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Explanation</a:t>
            </a:r>
          </a:p>
        </p:txBody>
      </p:sp>
      <p:sp>
        <p:nvSpPr>
          <p:cNvPr id="3" name="Content Placeholder 2"/>
          <p:cNvSpPr>
            <a:spLocks noGrp="1"/>
          </p:cNvSpPr>
          <p:nvPr>
            <p:ph idx="1"/>
          </p:nvPr>
        </p:nvSpPr>
        <p:spPr/>
        <p:txBody>
          <a:bodyPr/>
          <a:lstStyle/>
          <a:p>
            <a:r>
              <a:rPr lang="en-US" b="1" dirty="0">
                <a:solidFill>
                  <a:srgbClr val="0070C0"/>
                </a:solidFill>
              </a:rPr>
              <a:t>E</a:t>
            </a:r>
            <a:r>
              <a:rPr lang="en-US" b="1" dirty="0" smtClean="0">
                <a:solidFill>
                  <a:srgbClr val="0070C0"/>
                </a:solidFill>
              </a:rPr>
              <a:t>xplanatory </a:t>
            </a:r>
            <a:r>
              <a:rPr lang="en-US" b="1" dirty="0">
                <a:solidFill>
                  <a:srgbClr val="0070C0"/>
                </a:solidFill>
              </a:rPr>
              <a:t>data visualization </a:t>
            </a:r>
            <a:r>
              <a:rPr lang="en-US" dirty="0"/>
              <a:t>is appropriate when you already know </a:t>
            </a:r>
            <a:r>
              <a:rPr lang="en-US" dirty="0" smtClean="0"/>
              <a:t>what the </a:t>
            </a:r>
            <a:r>
              <a:rPr lang="en-US" dirty="0"/>
              <a:t>data has to say, and you are </a:t>
            </a:r>
            <a:r>
              <a:rPr lang="en-US" i="1" dirty="0"/>
              <a:t>trying to tell that story to somebody else</a:t>
            </a:r>
            <a:r>
              <a:rPr lang="en-US" dirty="0" smtClean="0"/>
              <a:t>.</a:t>
            </a:r>
          </a:p>
          <a:p>
            <a:endParaRPr lang="en-US" dirty="0"/>
          </a:p>
          <a:p>
            <a:r>
              <a:rPr lang="en-US" dirty="0" smtClean="0"/>
              <a:t>You’ll </a:t>
            </a:r>
            <a:r>
              <a:rPr lang="en-US" dirty="0"/>
              <a:t>need to make </a:t>
            </a:r>
            <a:r>
              <a:rPr lang="en-US" dirty="0" smtClean="0"/>
              <a:t>certain </a:t>
            </a:r>
            <a:r>
              <a:rPr lang="en-US" i="1" dirty="0" smtClean="0"/>
              <a:t>editorial </a:t>
            </a:r>
            <a:r>
              <a:rPr lang="en-US" i="1" dirty="0"/>
              <a:t>decisions </a:t>
            </a:r>
            <a:r>
              <a:rPr lang="en-US" dirty="0"/>
              <a:t>about which information stays in, and which is distracting or </a:t>
            </a:r>
            <a:r>
              <a:rPr lang="en-US" dirty="0" smtClean="0"/>
              <a:t>irrelevant and </a:t>
            </a:r>
            <a:r>
              <a:rPr lang="en-US" dirty="0"/>
              <a:t>should come </a:t>
            </a:r>
            <a:r>
              <a:rPr lang="en-US" dirty="0" smtClean="0"/>
              <a:t>out.</a:t>
            </a:r>
          </a:p>
          <a:p>
            <a:endParaRPr lang="en-US" dirty="0"/>
          </a:p>
          <a:p>
            <a:r>
              <a:rPr lang="en-US" dirty="0" smtClean="0"/>
              <a:t>This </a:t>
            </a:r>
            <a:r>
              <a:rPr lang="en-US" dirty="0"/>
              <a:t>is a process of selecting focused data that will </a:t>
            </a:r>
            <a:r>
              <a:rPr lang="en-US" dirty="0" smtClean="0"/>
              <a:t>support the </a:t>
            </a:r>
            <a:r>
              <a:rPr lang="en-US" dirty="0"/>
              <a:t>story you are trying to tell</a:t>
            </a:r>
            <a:r>
              <a:rPr lang="en-US" dirty="0" smtClean="0"/>
              <a:t>.</a:t>
            </a:r>
          </a:p>
          <a:p>
            <a:endParaRPr lang="en-US" dirty="0"/>
          </a:p>
          <a:p>
            <a:r>
              <a:rPr lang="en-US" b="1" dirty="0" smtClean="0"/>
              <a:t>Part of </a:t>
            </a:r>
            <a:r>
              <a:rPr lang="en-US" b="1" i="1" dirty="0" smtClean="0"/>
              <a:t>presentation</a:t>
            </a:r>
            <a:r>
              <a:rPr lang="en-US" b="1" dirty="0" smtClean="0"/>
              <a:t> stage.</a:t>
            </a:r>
            <a:endParaRPr lang="en-US" b="1" dirty="0"/>
          </a:p>
        </p:txBody>
      </p:sp>
    </p:spTree>
    <p:extLst>
      <p:ext uri="{BB962C8B-B14F-4D97-AF65-F5344CB8AC3E}">
        <p14:creationId xmlns:p14="http://schemas.microsoft.com/office/powerpoint/2010/main" val="169005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Good Books on Visualization</a:t>
            </a:r>
            <a:endParaRPr lang="en-US" dirty="0"/>
          </a:p>
        </p:txBody>
      </p:sp>
      <p:pic>
        <p:nvPicPr>
          <p:cNvPr id="3074" name="Picture 2" descr="http://ecx.images-amazon.com/images/I/51NNfvVRlcL._SX379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38" y="1295400"/>
            <a:ext cx="1981200" cy="259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2.gstatic.com/images?q=tbn:ANd9GcTgmb18ooC2h3Rmog71A-7tJEbuBE6KFsahZPj-mJHXvdFG3yX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7734" y="1295401"/>
            <a:ext cx="2072550" cy="259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data:image/jpeg;base64,/9j/4AAQSkZJRgABAQAAAQABAAD/2wBDAAoHBwgHBgoICAgLCgoLDhgQDg0NDh0VFhEYIx8lJCIfIiEmKzcvJik0KSEiMEExNDk7Pj4+JS5ESUM8SDc9Pjv/2wBDAQoLCw4NDhwQEBw7KCIoOzs7Ozs7Ozs7Ozs7Ozs7Ozs7Ozs7Ozs7Ozs7Ozs7Ozs7Ozs7Ozs7Ozs7Ozs7Ozs7Ozv/wAARCAG9ASgDASIAAhEBAxEB/8QAHAABAAEFAQEAAAAAAAAAAAAAAAQBAwUGBwII/8QATxAAAQMDAQMGCgQMBQMDBQEAAQIDBAAFESEGEjETFEFRYXEiMjRUc4GRkrHRBxdSoRUjNUJTcnSTssHh8BYkMzZiQ0TxJVVjN2SCosLi/8QAGwEBAAMBAQEBAAAAAAAAAAAAAAECAwQFBgf/xAA3EQACAQIEAwYDBwQDAQAAAAAAAQIDEQQSITETQVEFFSJhcZEUMqEGFjOBsdHhNEJTwUNScvD/2gAMAwEAAhEDEQA/AOsQocVUGOTGZOWk/wDTHVV7mMTzVn92KQfII/ok/AVfoCOYUQaiKz+7FcKu2EXu4cEpElzAHR4Rrvp4Vx6zxmZG3NyU62HlR3H3Wmj+esE4GKyqq9j3+xaip8WbV7IwTkCezGEp2DIQwRkOKbITjrziqIhTXA3ycN9fLDLe62TvgcSOusvatqL5JvzCHpTklEh0NuRljKCknBAT0YFZe2yXkbcP2tM1QhQW30x+H4kY4dZxw16qwSTPdq4irSTUoLRX/I1GRBmxEhcqFIYQTjecaKR7SKuItV1cQFt2yWtChkKDCiCOsaVtcmSI2y8+W/e3b1HfHIIQpJIbXxyc8Kk3WTyLNsQdp3LWeYNHkEgkHj4Wns9VTkXUxWOm7LIt7c+nTc0Xm0rX/LO6L5M+AdF/Z7+yvC0qbWW3EqQtJwpKhgg9RFbZallyytrLpeKr0k8qeLnDWsBtEof4puIz/wB2v+Koa0uddDEcSpKDitL/AEI3NZfLiPzZ4PkZDW4d4ju414baeedDLLTjjpOOTSklXsrPbaSXYm16ZDLhbeaZaUhQ6DuishPuUSNZRtDBjlq43dJZUrobI8dSeommXV6lPiZZKclBPMtPX9jUVNOoQHFNqSjON4jpFeauGS+qMmOpZLSTvAdtW6od6j1QpSlCcsegpSlBlj0FKUoMsegpSlBlj0FW32ESWS0skZ4KBwQauUom0VnThOLjJJpmsymZMN4tOuK/4qzooVZ5R39Iv21s8mM1LZLTycjoPSk9YrXJUVyG9ybv/wCKusV1wqZlZnxfaPZssLLNDWD+nky3yjn6RfvVQvOAgF1ev/KqE46CSeA663WHboNjtidn74wqbcru4lSYbSkpXD0O6reP55z4ueytDyDTOUc/SL9tOUc/SL9tUWhxh5Ud5Cm3UEpUhYwpJ6iKpQkydtuhaIYkqJbPirP5vf2Vm/XnNaiRkYNZK2XMsYjyDlo+Ko/m/wBKwqU76o+i7L7TULUa23J/uZyvDni+uvfRkHIPA9deHOHrrn5n1LjHK9DvkaHFVFaJjMklA4oHVV3mMTzVn92KrF8la/UHwq9Xcj80n8zLHMYg/wC1Z/dilSKVJUjwfII/ok/AVfNWIPkEf0SfgKkUB5OgrhU52ZD2mmS4qXm3m5bikLSg/aNd2xXnkkE6pT7KpOGY9HAY74RyvHNdWOOK2tneG8xZIsec4MLltx/DPWRpxrE26ZLtktcpuO444tC0K30k53hgnvrvPJN/YT7Kckj7A9lUdN9Tuj2vShFxjRVnvqcIgzpcCNKipirdjy0brja0HAPQodorKDauWplluRYIkksNJaQt6OVK3Rw1Ndj5JH2R7Kckj7CfZThva4n2vTqO86S92cPReZrTRaag7iOd86CUtkBKvsjsqTP2lkXBt5LlgiIdf8Z5Ec74PXnHGuz8kj7CfZVOSR9hPsqeG+pD7WpN34Ovqzjz21suSMyNn4bzm4EcquOSogDHHFYqRPmSLVGtq4qgzGWpaFBBySqu78kj7CfZTkkfZT7KOm3zJh2vSpu8aK92fPu49+gd9w03Hv0DvuGvoLkkfYT7Kckj7CfZVeCup0feF/4/r/B8+7j36B33DTce/QO+4a+guSR9hPspySPsJ9lOCuo+8Mv8f1/g+fdx79A77hpuPfoHfcNfQXJI+wn2U5JH2E+ynBXUfeGX+P6/wfPu49+gd9w03Hv0DvuGvoLkkfYT7Kckj7CfZUcFdR94Zf4/r/B8+7j36B33DTce/QO+4a+guSR9hPspySPsJ9lOCuo+8Mv8f1/g+fdx79A77hpuPfoHfcNfQXJI+wn2U5JH2E+ynBXUfeGX+P6/wfPu49+gd9w1akQzLZLT0Z0g8DuHKT1ivofkkfYT7Kckj7CfZUqjbVMrPt7PFxlTTT8/4PlSZDfgPcm+2tAPiLKSAqtm2Q2hhRWV2u4wky3ZLwKC6lKhJWrCUJcWoEpSk4VkHoruG0OzNt2ltLluuLCVNq1StIwptXQpJ6DXzztRsvP2TuZg3BO+2o5YkAeC6Pn2Vsj52bi5NxVkbjtHBXIsl4S02pV0eltJkyVMY586VY5FnOoCesccca0O6Wx2zTzAkOsuPoSC4GlbwbUeKSesdNbDsrtHLfuMa2zJ7wkyViO1cZDxUYbRGFBsHRK1aJ3ujNXdorHaZT8WHs/GMa4uPKbWw6tYVkDRLhXkcoTnGOORUlTTiQkZOgq+5bp7UFE56BIRDcOEvqbIQrq1qRZkwGdpYbd9bKYbUgJltqHi4OoUOrPHszW2SVbS3e5XdyVfIsS0uEw0BSt+MtJ8RDaACMgY1AyKA1W23Tm2GH1ZZPiq+z/Ss4406UgpZcUlWoUEkgjsrV5sN63TpFvlo3HoyyhxOcjI7a3f6PPpDOz7qLTelb9sUcNPq1MfsP8Ax+FZSpJu57WF7Yq0KfDksy5eR3GL5K1n7A+FXga8NONvNocaWlbawClSTkEHgQa9itTxW7tsrSlKEEeD5BH9En4CpFR4PkEf0SfgKkUApSlAKUpQClKUApSlAKUpQClKUApSlAKUpQClKUApSlAKUpQClKUBSsXtFs7btprS5brkyHG1DKFgeE2roUk9BrK1QjNAfMW1Oy0/ZO5mBOBWyvPN5IThLg/keys7sftc5HRGsi0oTIU7uxpLy/xKFKIPKOJPjKTgbvb1V23aDZ63bS2p23XFkONuDwVDxm1dCknoI/8AOlfO21eyk7ZK6GDOHKMOE83kAYDif5HsoSZbbSzQ4TJmrKojxWUNtu5L885O+8vXCRngKxdo2nuFgYRCTCiuqYeLkcy2iTEcIwVgew6joquzb8GTtTEmbTzlqiRU7+88Sve3B4DfTpkDTsx01sN52WO0EZV9grWl6SXH9+Uo70oAbxISNG0gA7uTrigL98slvvgVFttyE6Rb4++5KRhLQWfCcdedPEk5wBw0rQ50GRbprtvmthEho4WkHIOmhB6iNayOzm0j1sguW9ghpuQ+h1D4OOScGmVjB30YJynqrZZ7Ns2senR460B2IOcP358lPLHO6QEAf6Y0AA4AZoCn0d/SK5sy6i1XZ1TlqWrDbh1MYk/w9nRXdWXmpDKHmXEuNrSFJUk5BB6RXyk+wqNIdjOlClNLKFFCt5KiNNCOIrdfo8+kR3ZZ5Nrui1u2pasIUdTGJPR/x7KA75SrbD7UphD7DiXGnEhSFpOQoHgRShBbg+QR/RJ+AqRUeD5BH9En4CpFAKUpQClKUApSlAKUpQClKUApSlAKUpQClKUApSlAKUpQClKUApSlAKUpQFKxl/sFv2ktTttuTPKMuDRQ0U2roUk9BH96VlKpQHzJtZsnO2SuZhTQXI7hPN5IGA4n+R7Kl2radpKEN3oumPGjloIjEoVNQDlLLhBxujrxnGRXfr9YrftFanbbcmeUZcGhGikHoUk9BFfO+1myU7ZC58zmDlYzhJjyceC4Oo9R7KEmXvdvdv1qTfJ7ce3XNTqozUCPHUkOlOMJOpwrBAAxrisWu7XnZ+3O7PFcYIeawshIU6ylfjNhXFOcaisrsztZcJU2Ha5k3/NLWliJPf3SISDopQGNXCNAo1fvmyKZrDYs9kkQ7kXFEMOvlx19kDV1zPiqJ4Y45oDRkpCRgcBVSARgjSqkKSooWhSFpOFJUMFJ6iKpQk3X6PPpBe2VkJttxWpy0uq0PExyekf8eylaUeFKEWPqyD5BH9En4CpFR4PkEf0SfgKkUIFKUoBSlKAUpSgFKUoBSlKAUpSgFKUoBSlKAUpSgFKUoBSlKAUpSgFKUoBSlKAVjb7YrftFa3bbcmOVZdHEaKQehST0EVkqUB8y7W7JTtkLmYkvLsVzyeSBosdR6j2VJsW0caJBVDu3KGI0eXUlkkOzljG42tedEDjpXf75YrftDbHbdcmA8w4O4pPQpJ6CK+eNrtkJ2yFy5rLy9EcP+XkgYCx1HqNCTMw9m7hthMm7RX1t5kSglxliElPKOBRCQQknxQMa9OK1W6wTabvKtqn23zGcKOVbPgrxWagbUyHLU9bHjFjv8zLCbm5vcpyKdQ0ANMngDRFng2DZh6TtDGLlxuDf/p0ULKXWf/kXg6DsI1oDWzwpVNQnBOTShJ9WwfII/ok/AVIqPB8gj+iT8BUihUUpSgFKUoBVKZqJPukG2NcrNktspPDeOp7h00BLzTNatM22aa3xEtsh8pAIKyGwcnA46geqoatuZwbkKVa46ObDLgEhS86DGPAHWKxdamuZF7G65pWmxdt5q0hUizoAykYak5Vr2FOOGOnprMW/ay1zlIaU6Yr6gCGXxuqweB6qtGpGWzFzNUqmc1XNaElaV4WtLaSpaglI1JJwBWPf2is8b/VuUdOuPHB1qLgyVKxg2ks3gk3FgBQyCpWAfbUhm7W6QcMzWFnjo4KXQJlK8hQIyDkVXNSCtKpVaAUpSgFKUoBSlKAUpSgFKUoBWOvVjgbQWx233JhLzDo9aT0EHoIrI1SgPmfa7ZCdsfcubSsvw3DmPJ3cBY6j1GsO++/KfL8p9x90gDlHFbxwNANa+oL1Y4F/tjtvuTAeYdGO1J6wegjrr552u2Qn7G3Lm8gl+G4TzeVjAUOo9RoSYI8KUPClCT6sg+QR/RJ+AqRUeD5BH9En4CpFCopSlAKoTiq1g9pLq/Dbbhwsc7k+KojIQkcT39A7aBuxZv20hhuKhQNxUrdyt1YJQyOs44nsrR57L67i8t0mQ/kFe+reWrTQgKGAOrH/AIyr5bhQVu8m5qT4jh5QH7RSoaisVcJO+8y7v8tOWN3cQOTITxT2HByK3jSjKNpHDWqSv4Qp51aQ20vC0oCUb2gUM+IoHgck4IOOFRTOS24N5nHKIBcSSTkoJGOjoA1Fe0z4ykrdLikjcy4lXAHgdejhwqMJZeDKltHm/BtIHhLGmnHPEdlcfdzfMrxtNSQ1LdjwS2taVy5qslI4pB/O1BxpoONSJj8Vlp9x0pPJthgpI4LGcAe3o6qiLYhNS+ctLUXXDulYVwwOrGc+v28apIQRIU68gL5uSvkkn/UWcZOeoY/pXLVwzoyTez5l41c2xl4Mq7QYbKId1dRvMoWlt3w0p1wrjnTGtXRtLfAvC7llpw4ZKW0JUvr0xkjtyKw5lqa5R19vlpUhsBtgEhKEZ6ez1VbadcU60WVtuy28lbyt7kWkH80ADU9HVWKqVFz0NlMnXOU9vc4fnuTeReCXWXlHCQQMEdGM6EY9dRnLdENveLbgRHJ5UA+FySk64wesdOaizENuJMWItxZlvbzzjp3d3d6tOGT01IWlKYYilSm4ilDlXN0b76sjwW0jUjrNM11vqG22X5qI90t9tihJSZK+VZUvdKUFOApJAHSDXi4tM3a34irW1Mt7hUWSNXE8CAT7R8KrJcYkTWkPLUxCtyApKAnwgs8cqOdeAwKjFx9e0jUmM34b7IWoDI3DwGp0HAa4J1qYvoxcyEGUpXNlW+TIjOPIWP8AUOrgAIzjGenQ4FTbDtXtIoDnDkeUAspUh1O6rA6lDGveDWFkXRuLNTFtyEuuJeDrxGQltQ8YJPSD3evquBotS3HuVU3FmuYSCrxVHo7en+la55R1XMnMb5B23tkjlRKCofJK3StzVsnhoqs9HlMymQ7HdQ62rgpCsg1yVCg5LdtK2m0MMLSRucV4wd7e4YOumOrhVJr8piRz23OSGeQWOVLSt0KRnRW6OIHf1VpGu72kWznYM0zXPWdrLxFUhTTzdxZWobyXkhKkpPUpIHr3gazsLbaE++qPJYdYdQrdUU/jEA4zqRw9YFbKrB8y2ZGy1Wo0SfFnI34sht5I47is4qRmtSxWlKUApSlAKUpQClKUBSoF6ssC/Wx233FkPMOjBB4pPWD0EVkKpQHzTthsfP2NuRYkEvQnSebyceMOpXUqlfRF4s0G/W1233BgPMOjBB4g9YPQaUJuX4PkEf0SfgKkVHg+QR/RJ+AqRQgVSq1SgBrn+0FwbG00nKkLdRuNIbKVKO6EhR8Xhqs69g6q6Aa5Ntyp6DtZJZccUGJiUOobaRgu4TulKl9ABTnHbWtJJy1MazahoJtx5RxDS25AUgkp5VvJBOvgknJGeg9ZrB865WM8J4JX/wBF1vOihqScnTHVwq29ObEgPP8ANkqGQSlxS1Af3nSsde57ToYMR5RQQrebOBoRqM9ddjjZXOGHilZnth15d2iKuKyxHkI34+RjlNdFKHUSDroKzDb8US1ttcrIckK/GLVkpQO/5afy1S12txbseW4stxWlg8o8rJ04ADJGACdK2dtTDrqnZE4vqyVJAJ0T2JCQM+vFUhmteRaqop2iSZbiVSUwmkYeT4SCfFHr+/8As1IhpMlpC5KNASg7uh04nOeHzqy8gT0suRy0lfBvlU5GOnODmpNtDi5agAFJSTgoTuhzGMkDJOOP98KYhJ0mpbFIbmPuim4KVAqS4p0le4lOFLHABR6AMHhxqJHcvDiAWXo7bY8HcbbCgM9fGsldWWY94kcswS06UBKiRoAMaHvB9oqkq1OtMSZSAmMmPgoVvarTjVIxjOeuvLpYOVSmpX3PUo4nD0tJwuywZd0trYCmmJ7YOCAgpIz1HA+Bq9C2itZkYlMvQ5HAFwZHtHD2Dvq7LPJQbdMYcWhElfJY3ijBKSRnBI4gce2oCw9cmVMyGGVvNKKQkjddBx06AEdIqs+z5q9vodCxOBrNJrLcyK4zshxtZKVRG1kpbSMb2vjH7R+6rj0hbDsi5SChttlOGo+hK1cBnHE8NOjtrXbNKuMOQplgckvxeTcGh7MEdnEVmYci3XhK4bq0pe3vCQs4IUM5IPT6/urimpR0lsjKvhJ0vEndPmWobKmGHLxuYbP+qnA8FRONOvPsFWyiXc3EuuJ/FMqKWxva5PHo/vqqXeGXYlp5k2guArSVr6N0HIxjUknuxivVrdaMloOhYAR4KiPBSfu+dbcXTNFnG072ZbuMr8HQUoLpDylJ3BjK+OuezGfXj1e4xe5qpbjqzypCikDinpBA/r6qsWiKFPOmQFSMKVyhV09oPyqQ1LuL9vceZhNMPFQ5NspJPJ9I19WvfVZXRKLjMpm3MR4yklT5IV+LOmOs57QNBxq6ouMx5ASkx1uDfUpo5WD+cRkdWagw7Q667zyW4cE5UtRAPZnoxpUuTNfkKS3GdZQ23qt7TB6MDu6azlZbMm7tqVmHmxjtxVOxxGQFJktqKVnPEkjT7qzdq25uEMIaubKZbQx+MRo7jrxwV6seutaXJjukR0SFSHHSltJbQd1KQoKypR19gq8ttUeVy5QpKUyOTBxndzqDjPYRj4VeMpU1oyVJ7nWYM6PcojcuI6HWXBlKh/elSK5bCuc6zzFyraQ42RlbKlfi3u3/AIkdYz210Kz3mJe4aZMVeQR4TavGQeoiu+lVVRabmqlcyFVpStiwpSlAKUpQClKUApSlAR4PkEf0SfgKkVHg+QR/RJ+AqRQClKUArW9vLKL1srMbajB6W02VxyB4QUNdK2SqGl7A+dWLJbl2VyYiWubNToYSVhCs9uerpFYWfDEacwErUAoJWWyQSgkcM8CRXY9rNkbZHuC7ouCOZyj/AJpxpJ32Fn/qDXxevuz0muQXy3m3XBxlbwfTnLUhpW8laeg5rZTb5lHFWNnaYjtwGRJjiUVL3Y7BVujIHE/0zXssJbDUyQhEhRUUx48ZvCW19QGuR1lVYa331qThMx8MvJb5JK8DASeJTrx66zbcopYDDKN5xadHEr0KR9kaezIPfXYmpK55k1KDsyawsQ4jwddxKPHKUgN5Oug4noArK2QNNXJABW4otgAnxhrxPec+ysE08Elp3k0kseEV7u6T2AHOvWazcIMRyFAckt5PKK3lZISNd3s4gAa8TwrkxzUaTT5lqCzSuV2haQz/AJoIK+TdwoD80H+x7TWJkNhUpmXKZeVDYG6nCt/Hbu8AT11tgSjmzJfQHA8gtqA1HXx6emtcmW64WveXE/zLWNGycHHUOv415fZmNpwXAqu3RnRiKMpPPAxZhCZNihZWxEbcWtlheFYTkbqlHOOGQOPTWSenQkbRiS03yiGo6UFIVkLWCdTjgNR/TNY+TdFz4r8eLLRDWpOFx5TQz3oX/Kqw22bU80hlO8l1gKKB4W85nB3erOnR6697K16HK21y1LaS/cLu87KacZS2dxLR4pIJJUe8nTH9ahMW0JvzrSXQ4gEKDmdcHpJrMuSmYjzkiYrd3GAl9wqO405+akDiTg9nDprCXK4qudxTIhtqbjoZCElSd1SjqSrp6/urkxFJVIpRWp6OBxMqFRyn8r5Gdg3n8SWZKS4G/B388e3+XTqKyi4rMtv/ACzrgKxooAZB4ajX2itbt8VsjDa3QrGQnxwrt4gis/ChLYdbUXFsLOoURlJ7M5Ga8qr2ZUUrxZn8TCcnpoHYs9pAS+kutIHgNoG5vnGmRxPdkeuosaRIZf5WYpw753Va7oQOoCrV0vyok7m8F9MmYFf9Uboa06dTrUdp4yHAuZHWl5Wq+RO8nHWR0f3rVvgq6W1ykqkL7lU20BtXPZCilKiUtqWSePUOPsqe0rDJbZjJjshIBddASDrrp1Y68d1eorTbwTvKdAOiSyneUod4On315eYUkKLTTO4DjLyd9QV25Vgf3wrnlTqvSUWWjKK2YGFpxb4jr4J3S5ubiD144HH3VV0uoKBPW0nkiC02kle6fUAMjtzivBW464lDzi5BAHB8NpCf1UpNXjEaKd9+Q044gZShJJwMjpGvD/j7K5m0ty61WgS6w6hTLZIRvEodJ4uHXXHAd2TVYj8uy3EvtK3JiU53MeAsY8VXYe/SqrhLceWEF8IOBjCQBg6HHHTjVqVFVNg82W2stKThuSDl5ogZzgDxezOdatSlroxZvyOi7P7TQb8x+LVyMlI/GR1qG8k9nWO2s1XzW7dpVummNOQtEiMojlm14UNND2jh31fG1u0Fqm87iXF5xDwwlXKkoUO45weyvbjqjZH0bSuH276SdoZzn+XuzaVJ8diSygqP6ihgH14NZeD9Kd0WpW8ITxSDlpwFtYwePw6Dxq1iTrNK5zA+l+E864xNti2H0nCG2ngtSz2bwTr2Vstp21sV4UltqXyL5OCy+NxQPV1ZqAbDSqZHXVaAUpSgI8HyCP6JPwFSKjwfII/ok/AVIoBSlKAUpSgPKkhQIIyDxBrT7x9FuzN3fU+YrkVxRyTGcKAT144VuVUoDRoH0P7JwnUuuRnpak6gPukp9gwK2SXs1ZprKWnrcxhIwkoQElPcRWVpS7IaTNIn/Ry0ltf4LmLb3jksv+EgjpAVxGevWsEI78G5KjTGXGFhOEpzk7uclQJOCDgag9HAa11TFY682aPeInIvZQtJ3mnU+M2rrHy6ayrwdWNrkRhFO6RqUINLVlsnGSAjPDh2YIPX8qkOJQtKkLa3Qoa4PwrHIRIiXEwZjIZlIH2vBdH2k9YP3dOKzTC0KGVAJGg4YH9OmvBq4K7vzN1Y1S6bNIeVlxOvFDqRxPUfv+7jmtfchXK1vbzCQts5Go0x/I+yunrbJ3kJO9vDG6BggDTOeHV99QJFrQ7HUGlEnQnB4+qt6HaNfC2jJXiZToxkcunIVOU2hwFCGtQypJ3N4/nd5/s9NZO1R1ICQlxtSU9BXwPZ862WTZUv8o24jdUz4QVjRSSNPWDWDFhceSooWkqSdMaYHfw/817eH7Uw1RXbys5KmGb0Rmo0ePgOuhoOjgA8UrV1+Dukn1VhdoL22243bLe4pEhWVvPhJXu5/NAOCDjvqGLQ7vFyE47ocHBLageoDP31Gcs0xtaltrcBTqtRIOde3CvursjVoyd1NMpwXFWSJEK07roC0tOOujO+oKSVHv0x7KzUa3GOnlSp+M2rUlWFJHrVu1rO/doyitq4KbIHS3g+rOKsuRJNyOZ0qVOJ0SS8MDuFdDblpBmccPbWZuYmRY6glEuKVYPh7mc+oEgVGemw3M86lOvp4qAISnPVgnNaqzbGW1AGIQkkauPDPGpaYMRtJ5ZEdPV4ZO97B14NclXDzqaOdl5GvDM4m6WiOx4L6UpUfCShISeOn53qqym+29lzdjukbw1WMLOc8MY0x31ikNwmd9W7CUrezjlCCNOojhmvaZcIIIcSyABoW2ST7T8q5u7aC+aT+hdRa2J52jTyZClPurJ0WUBBT2a9FXRtDlkKFoddKfzlOaHOnDHXWINxt4xhp/KdN4hGAO4ceroqwL4NAiEohOoLjpHwyKt8Hgtt/wAzTxrmLrb3L5dHJ8lpYddUEYaPgJSBw1GTVtGzq+ZrhJQpIOFkFSQe8ZOlWfw3ceDTDbR6dzBJz2kmoU6fdWQXEylKbzxA8IH5V0J0YKyiFd8yd/hBG8l8OqSnG9hToR28cVddszMx0PPOqecSgA8l2cMkZ17616LdJaJbcnnSluIO8CvUA9qekequmbPfS0YjSGrvZmi2kgGRDCUkdpQcD2Ed1Q6kVtEtl6s15ezM+5tIdFmnPHcCEHkFkYHSSBgntzWWi/RptBJUmUYxYXgBJfeG9gcAQD0euut2m9W29xRJtstuQ2fsnBHeDqPXU/FV4r5JE5Ea/sna71a4zrV1mIebz+JbCt8oHTlWB7PvrYaYpWLdyyK0pShJHg+QR/RJ+AqRUeD5BH9En4CpFAKUpQClKUApSlAKUpQCqEZqtKAx92s8W8ReRkAhSdW3U6KbPWDWoPRp9meEW4BTrSz+Jlp8RfYr7Kvj0Z6N+ry40h1tTbiQtChhSVDIIrKpSU0SnY09MvP4tzCHU4SVJ1DmnDq+HwzeUVLe5UAAdXD+vXx6uHA1W57KvMkvWdSCMHfjvKOCP+Kv5HTtFa3+EHorym30Ox3QNUPJI09euP74V4uKoVFq1c2i0zZW20vM75Ugp4ndPxqwIccvqdSQjgHE9GR01iRdmN3lSvI3gFjBGOw4B+GNeNValNF8vIdWQD4QUrG7vaDs6D09Oa8eVNq7Ro0mTJsZth9E5pG6reCXMAkEHTh66hyrWXAp+ItS285UkkHPZrU9MzALOE7pSNT+cTnh6ga8NLSyFJK06jxSMZOfZ/PhpWcak4kcNMwj1uYBbcSw2tCvCAJO8jsOTuj11aERlSnVPRUobxooJ3cdnQk+01sYW09DKEKIcIyrrrHTXoT0RALXLEHGUndIOMa5wOnorojiZt21KOmkYiRDjOSFpTyojgAjcTvEk6YGM4rHS7XyzKHVpTGaLgSAMurWOkYPgis0h+OEOMlaQtIG4TnGO065+6sJc7mhl9LCW1p3dQt1O62vsAB/rXbSqVpO1yFBHnmbLUotEJKE6ocQkEjtV1jsFTRY3CpIbbacacGSsJCgMdOmuD24rDpcdlLCkBYQfGCQQCOwDPfrishFuCGk8kArczndKgAro4AiuqTla1wki+rZrlUqSuKBkeM2rT+/76qgztjFKZMhlS0Ot6oCk7pUf76qzcHaCI65zRTCIr6vCxyuQU4wQCDgZz0njWWeklWA2XFMqI8IkYHWFaZB6a5JYjE0ZJ3JyRkrHO1QZGM8mco6Okdde0wEFJCClZGoQviDx4j+dbPLbiy0MEtuIeeyGnknRRBAwoYyM5+elYt9lcN1TLrWEqyEqGN1fd26dONa9ijjFUhrozgqU5QZhBsvb5kkAT1wS4SFAtb4SevAOcd1S52wW0cGM2tiIi6RgnAkQlb4WO7xgfVgVkwqKtSd1TYwMaZHb/eAazdivc2xujm4S8w6rK4+/wCN05SfzVY69DWkcSovXYmE+TOfW64SrPcQ5ElOW6WBgOKRjvC0nj7K7VsTtsztQwuM+hLFzjAcuyDof+SeysoY1i2phofdix5rZGMuIBUnrB6QeyrNo2MsNiuS7hboIZkLSUlYUToeI17q67pmyM9SlKEilKUBHg+QR/RJ+AqRUeD5BH9En4Cr5oCtK8muYT/pIvMa5SozceMUMvLQkkHOASOuqyko7nXhcHVxTapcjqNK5P8AWdfPNovun50+s6+ebRfdPzqnFid3cmL6L3OsUrk/1nXzzaL7p+dPrOvnm0X3T86cWI7kxfRe51ilcn+s6+ebRfdPzp9Z1882i+6fnTixHcmL6L3OsUrk/wBZ1882i+6fnT6zr55tF90/OnFiO5MX0XudYpXJ/rOvnm0X3T86fWdfPNovun504sR3Ji+i9zq5GasyIceW1yUlht1Gc4WkHBrl31nXzzaL7p+dPrOvnm0X3T86cWI7kxfRe5t8vYS1uLK4rj0Q/ZQrKB3A8PVWCn7K3aCrDTkV5gEFG6oIc91WB6wrPZWN+s69+axfdPzrVJkufcpJeuEoSsvctuuoB3TrgDqGvDsrmqUsPU+ZFu5sauS9zYPwiHFuQ5DwZkR1g7m5rjtqWzfEFXgIUtedVJT4PeM/1rS3GeUU4XWWnkrVvBPiqRpgBJ4dftNeoLMpwc1t09QdUD/l5WAoYGSRnoxjXNckuzqcleDOavhsRh9KkbI3p64tcktJOELGdwpyVK+GeP3VEefbSgFzfSlQ1CvBKB2lJx8a1GE7cXoThbktLUw0466RxG6QFDPWAoHWqqMpWplZOeJQDWPd7hoXw2Fq4qLdJbGwOqjqcBYeUoJ0GDvDPbqSB6qhmZLmPIhxm1vuOqKebNNlSlDB6OHRxyKw6Ic+e1JWZmTHbPK67m6g58IAdACcn51tkHbq7WaOm3tQ4YQyAErCMcoOvTTNdcMGopSk7mNLDVa1V0YrxIyVr+jafKQJNwlpgqUnCW2E5XunoV0A9gz31scD6OtnISCObOvlQG8XXlHPbjOBWpfWbfM+TRfdPzp9Zt882i+6fnXXF047HX3LjOi9zcLtsFZbhGKY7PM3gMIda+BB4itbmWa+bMMKkLT+EI7SdVsNlSgOkKRqcdoz6qh/WdfPNovun50+s2+eaxfdPzqlSNGpuSuxcYuS9y5GVDuEEO21JLw/G80dOpUQd5KVZ6idK8NsJWH1yGFOWt0lb8fdw9Hcx92oGvDrrD3baWRd8rVDjRZJOQ+wkhWe3rrIWbaVuUtqLdFlmUlIS3LB8fvJ0PcePRmvIr0J0vHT1RnX7OxFGGapHT3IF1tq4KEr5RL8Fw4YkJHi9aV9ShrViM4lLyMKJOca6j+/51vMWMhtLgDbC2ZGigP9J3vH5hrW71sybYVT7ch12ED+NaV4zXzT29FTRxan4W9Tx6lFx1RLtEqTbn0vxXS25nACv9N0dShn7+NdAsl8YvMbI3W5CNHWN7JQezrHUf56VzeC+0lIDyvxTo3VbudR069BxVuDMcaeS6Vqiyoq8JXndzjoOdDnq/8ANdOHrzhJxeqRRSsjsNKwezu0bV4bUy8UszmSQ6wdCR0KAPQR7OFZuvXjJSV0aJ3K0pSrAjwfII/ok/AVfNWIPkEf0SfgKkUB5PCuC3b8vXH9qc/iNd7PA1wO7fl24ftLn8RrCtsj6T7P/iT9CNVyPFlTCRFiPyMceSbKseypVjthvN6jwCSELVlwjiEjU1kbvtTKVJXCsznMbdHUUNJZGCvH5xPbWKStdn0VStPicKkru13fZIwS2X23Sy5HdQ6PzFIIV7K81uWyG0D064LiXUpkLSwssSHAN5Gmoz1EVqluts26yVR4EdTywSVHglI6yToKNdCKeIlmlGqlHLbW+mpYpWTuGzd2tkcyX2EuMJ8dxlYWEd+OFeG9nry9BTPZgLcjLAKVIUkkg8PBzn7qjKzT4mjlzZ1b1MfSsvI2UvcaGqUuKhaUDLiG3ApaO8CqtbI316MH0REglO8llTqQ4R+rTLIj4uha+de5h6VJg22dc5K4sKOXH2wStsqCCnXH5xHTU2PsnfJK3EGIGC2rcJecSkFXUD0+rSlm9i08RSg7SkkYmlZNnZm9PTHYnMi04xjlFOqCUJzw8LgfVVqbZLnb5rUOTGw6/oyQoFLncrhTKwsRRbspL3INKlXG1XCzqbTcoxYLoJR4SVbwHHUE9de3bJdGbaLm7EKYRAPK76TodBpnP3UsyeNTspZlZ7eZCqzLZD8cg4Ck+EgkZwRrWWRs9enYKZ7UBbkZeClaFJJOTgeDnP3VIe2SvjEVUkxkOJQMrbbcSpaR2gVKjJamNSth5xdOUlZ6GMkxnF2iJcUluK44gIeYAwt5pWUhWeB10IGuMGrRIxngOmsrsuxfVKbftkRqamG8pxIWpOhUkpA8I6ABStB0nNQUsyrhclssx1OynXDlpA4HOvcBV6mtmjz+y4SoKcJ208/1RA5I3F4MRpAbW6yoHedDSVIyMgk8dQNBUuWt1VwUHFpIQ2EhKdQnU/fxrKydk9pWIrbLaSpDawUojuJWtonTHYNe6sfEtE+VOVb4sVx2UknlBkeDjiVK4CpbtHKkZ0oOpi/iZyilHoyPSsrN2WvFvirlOMIdZb1cUw4FlHeBrWQs+x8u4WKbMXFJeKEqhYdSN7XXOunrrNRd7HqTxtCEM+a6vY1r1Z7BTo4YrOWyx7RQLw25Ht6HJcYBfJqdQRg5H2sddRhbLvfLpMMeGFykry82FpQEHqGSPupldi3xVNyfiVkr3uYyqKSFpKVAEHiDWYi7J3uUFERUs7qikB5xKCsjTA117+FY2XFkW+S5GmMqZebOFJV/etQ00aQrUqjcYyTZItV5nWZZ5uvlmFDC2HDxHYej15rd7PtNbbqkRkgsuFO7yK8bwGOrq7RkVqUbZO9yoyJCYyGkrGW0vOpQpfcD/OrP+F724y5I/BzjaI6iFOKWlCkEcSMnPsrkr4GFV5krPqjxMVg8HVu6c1F/Q2lywuNMcvB8IjRbCzjJ60no6+qtfjEKvqjMQplvRDzbuhzw1Bq/ZdtJUEJanhctgDAeT/qJHaPzvj31sku32ra6AH4cxKlgfipCDhTZ+yoccd/CuWMqlFuNVb8z5nGYCrRdpKxrMdDseWuPyqkORHMNPoVhaR0E1ulg2xeIaj3xsIKzhExOjas8ArPA9GRpnjg6VooRcIdx5jd2SmQ1oh0/9RPRhXTWUQ4cLbcSd0kns7h6uj/xXUq06UtNjz07Ox1dJyMg5HWKVzi2XiVZ3U82dC4q1ZMdYUUD9VWMJ+HdSvQhiqcle9jRSR0GD5BH9En4CpFR4PkEf0SfgKkV0lih4GuB3b8u3D9pc/iNd8PA1wO7fl24ftLn8RrGtsj6T7P/AIk/RGY2EcQjagJUoJLjC0oPbiteUlSHnW1DC0rIUD0HNXI0h6FLalx1brzKgpJ7az01zZ3aB8zVzFWma7q82psqbWrpUCOusVrGx7026Nd1Gm4tJdbNeXmYSFAk3OVzWEneeKSvBVu6AZOtZuWtdt2Ct7UZRQq4PLXIcToVYJATn1V5TOtFhhSG7TJXPnyUFtUgoKENJPEJzrmrNtnwJVj/AAHd3VsIbcLkaUlJUGyeIIHQdT66lWWnMxqzqVbTyvImtLavfW3kNjZLkbaOPGSSpiXlp1s+KoEdVZKxrdtUHatEV0pMcbjZB8XwlDSosFdm2bdVORcU3OcEkR22kEIST+cSauWaVZWbLcWZ14KJVzQOUHILPJKySdQNeNTHTRnPibTcpxi8ryrbezu/oWNgXnWtqmylxX41pe/k+N4OdaxsaXIVtM1LU8svmUMrJ18aslspItFrvC5024ltLO8hoBlR5VJGN7QHHdURhi0t38LVdTzNCw6H+RV4Ss53ccfXUK9lqdE8vGqPL/b09f4JN9SG/pCcDfgZlNnwdOOCa87dSn5O1ctLrit1ghLSc6JGBw9dTLk5s/O2o/Cqb2UtqWlxSebr8Epxpw6cVD2kXaLlfFTYlzK25S/xv4lQ5EYGuo1qWtGZUJR4lNuL0jbZ7kzbOZJetViZcdUUKi76xnxlaDJ66svqU79GLJcJUpieUtk8UjHAe2vW0kmzT7fAEK6F56CyGQ3yKk8prxyRgV7L1gVseLN+GjyvL8vnm6+OPF4ffUvdlKdo0Kayu6lro+rLO0yiqwbMkkk81Xx4/m14tRJ2IvoKiQHGsZPDWrgk2u+2CBBmTxb5duCkIU4glDiDjq7hUqLK2bj7PTbF+FFpW+tK1SywopWQRoABnAx09dRu7iUstFUnF3Ur7PbNe/sW9lJb8PZTaJ5lZStKGwk58XO9wqBsU443tbC3Vqw6VJc18cEHjU+zvWCHYLjAfvJS5PCQf8uvwN3PZrnNQtmXLVAvaZ024llEVf4rDKlcqMEZ04U6F5OLWIeV67aPpb9S9s0OT+kFKUEpSH3fBB04KqTb1G37P7R3VjSUqRyCVjihJVrjq4/cKpbHdn4G1Buqr2pTYWpaU82X4RVnTh0ZqzGulrgTLhBXIXMtNyBUt1DZSppWSQQDxxU7Izq3qT8MXtHk9bO7RhrTcXrRc2bi0tZLagpwBX+onpB76zlqXOurF5cjqZgQpTgXJmOqwWxnxB1/17asRImz9plouDl6E5LJ32I7TRClqHDezoBXuDdYNxtU+1XV8wTKkc4aeSneQFfZUBVUraNm1eUal504dLu3n052MhshBtMW+gQtoRLUtpwLjiOtIcG6ekjGnGoFhKk7L7SpSpQCUpCQDw1NSNnpFg2YuYdduPPFuoU2p1tpW4ynHHrJJwNOuo9sk2iN+FrSu45i3BscnLLRASoHOCONWWmhzTTlKbs2vC7tdHrsl+5jtl1qO1Fs/GKJ5dOcnjUxrP1kIwSM3EZwcZ8KpMRzZyJeICxcA23bgFLfDKjzleSTjHDFUbcsKNrhdjejyKXw+P8ALr1O9nd4VCVkjedVTqSllaThbYxe1cp6VtLOcdcUS06Uo18QDqrZn47dz2k2V52AsuxkrcKtd8pBUM9fCtdvSbXMvq3o9zK40pwrdd5FQ5HPYdTWVu0+2u/gl6zXRT8+3pQ2yyGFjlTnrIot3crVV4UowTTs1s9Lq2v5mC2glv3C/TXZC1EoeWhCc+IASAB1VmLpNkTfo/tqn3VrUiQpveJ1UANM14uo2enznZMx+Va5ZP8AmYvJb3hdO6e3tq/fZER7Ye3CGwtlhElSWwvxlgDxj3mo1V9SzlGXAioWs1y8vqatXqPJkW6QJUJ5bDo4lH53eOBrzXh3xfXWVk9GerUhGpFxkro6XeIbr0BEa/NqEfdHI3OKknklHpUBqkf/AK91a3KZmWd1tuXuvxljKX2zlDg6661GSFQ2gRoUDT1VhZ2yEJ4LMJXNCs7ym0jLSj17nAHtGKieDVvBt0PzSok5M0dMhG6VpJdQTp4QTvEdfb3/APhV647L3q0vl5MZb8bOVriq3tO1PjezNK5lhprdGHqdMg+QR/RJ+AqRUeD5BH9En4CpFe0bFDwNcEu35duH7S5/Ea72eBrgl2/Ltw/aXP4jWFbZH0n2f/EqeiPMK3zLm+WILBedAyUg4wPXU/8AwftERra3PWpPzrEBxxpaVNOKbVkeEg4NbNt5IkI2mSluQ62kR28BKyOvqrFJWuz36tSsq0acGrNN6rp+ZgJlunWxYbnxHYxVwK04B7jwqORnjWzbN3l6dKTYrw4qXCmeAkuneU2roIJrGM7PzpF4l2xncBiLUHXnFbqEJB4k0y9CYYlxlKFeyaV78mjGBIHAUOOnprNnZhbzTq7bdYlwcZSVLZaVheBxxnjU3ZTZ6PcYc6TIkQ1ZjK5NtbnhsqzjeUOjhxooPYTxtGFNzvt76mr4B40wOGKnSrS9Efjx25Mac7IOECI4F4PDXq/oayB2U5N4RZF7t7Ew6c3K84PUTwBqFFmksVRik3LcwOB1CmB1Vfmw5FumuQ5bZbfaPhDr6iOykKKZ0xEVLzTKl8FvK3U92ag2zxy576FjA44pujq1rJXmxv2FSUSpUV1wnBbZc3lJ0yCR0CkuwXCDZY94fSjm0ggJAPhDPDIqcrM1iKTUWpb7eZjSAeOtXG4r77TjrMdxxtkZcWhJIQO09FZS27NSbpBXNYnwUNtjedS49hTY61Do4Vfg2+6s2Ge/b7lEVEUjMppDgKt0ZGSMadNSosyqYqmrxjJXTS1Nf8HPRU6DZLldWVvQIan0NndUQQMHj01n2NlWVbIKcE+2iQqSCJJfG6lOPEKuvsqLsoyuFtvHiiQh0ALBUwveQvwD09NSoaq5lLGxlTnKk9Y338jXinBKSnBScEHoNMCs85sstU51qRdoUWU64pSIy15VqdAccDWHmRJFvmOQ5SNx5o4UOjvFVcWjppYinV0i9SwEgHNVxnSlKg3uUAA6KrgYxjSlKApgYximB1Cq0oCmBwxVUFTbiXW1FDiFBSVJ4gjppSgM69tFBnqD11sbUmVjCnkLKN/tIFQbveH7utoKabjxo6d1hhsYSgfOoFKlybOaGFpQkpRW23l6CvDnAd9e68OcB31COh7M+g4vkjP6g+FXatRPJWv1B8Kuiu5H5lP5mU3aV6pUlSPB8gj+iT8BUio8HyCP6JPwFSKAoeBrgl2/Ltw/aXP4jXezwNcEu35duH7S5/EaxrbI+k+z/wA9T0RDVxT+sK2Xb7/c6f2Zv+dYWB+DxJBuYeLAGnI43s+us/eLxsve5wmyWbglzcCMJ3QMCsV8rR7tdyjiYzUW0k9vOxitl4y5m1EFtoZ3HAtWOgCswN64ztopRnJiWdx7D7oTvKcwdAnv/nUFW0UWDBdh2CAqIXxuuyXVbzik9Q6qsWW6QotvlWm5tuLhSlBe+147ah046alNLQ561OrUvVy22SXO17t+vQzOyLezw2lY/B7k4vhKt3lEpCSMa5wah7MpHO9otB5K4NOjwq9Wq8WDZy4JfgNyphUClbrqQncT/wAR0mo8G72u33mU4wiQbfNZU29v430lWpIqbrQylTqSlNpSaaVr76O5jtnGZb17it27dTJ3t5K1jKU44kjsFTpjGy7Up0SJ86U+VnlHWkDdKunGTmr6NoYVqkW5FoZW7Gg75cW6AFPb/Huxwq04vZVl8zo4mvOb2+mKsAJCuOCeqoVrWNpupOpncZJNaW3359C/t+Ep2jY3M45k3gniePGtaWMp7qz+095tt/camstPtTUtpbWlWNzAzw6emsFVZb3R1YKMo4eMZKzRst4hm/Cw3JlOVTkiM9gfnoONfVn2VNVPTeLperGlQLCo4TFBOQFNcMd+prF7P7SNWe2SYkiOp5W+XYqh/wBNZSUk1iLbMdt1zjzwSpbTm+r/AJddWzJWfucawtSWaLWkPl97/sjKAfgvYU5yJF3kYx08m3/U/fV3ZgAbO7S481T/AP1UTaS7s3mcyqG0pmLHa3Gm1dBJyT7fhUyyXaxW60y4kluYp2e2G3yjGBx8X200uWnCp8PdxeaTu1+a/wBItNJH1aO8PyiP4a87DkDa6ER0Bf8ACarbbhaRaJVmuPOERFvh9l1sAqTjoI7qlwtoLMzfzdn48lJZAbjoRjBQE7uVdtFa6dyJ8RQq01BvM2/e1jXZilO3R91aipZkElR453qzO2pztJvE5JjtknrO6KhPLsrl6LwEvmCiVrGnKb3HTszUvaW52m7vplwUSUSMJQoOY3d0DHt4VC+Vm/i41OSi7JP8r2MJSlKoegKUpQClKUApSlAKUpQCvDnAd9e68OcB30RD2Z9BxPJWv1B8KuirUTyVr9QfCroruR+ZT+ZlaUpUlSPB8gj+iT8BUio8HyCP6JPwFSKAoeBrgl2/Ltw/aXP4jXezwNcDu35duH7S5/EawrbI+k+z/wCJP0RGCVKUEoSVqPBKRkmrvMZ3mEn90r5VmNhwDthEyOhXwqXcdudoWLtMYalNhtp9aEgtg4AUQKxSVrs9+pXq8bh0op2V9Xb/AEa5zKd5jI/dKpzKcf8AsZP7pVbDB242heucVlyU2UOvISockOBIFZXbLay9WnaRyHCkIQyltJALYOpFTlja9zGWIxSqqlkjdpvd/saTzKb5jI/dK+VW1tOtK3HmVtK+ytJBNZ5W320iUk87b/dCsht885KgWCS8QXXY6lLIGMkhJpli1c0WIrwqwhUikpX2fT8jUKUpVDvFe22JD2SxHddA4lCCceyvFZC27RXayR3GbdJDTa1b5SUA+FjGde4VKtzM6jqZfAk35sguNPMkB9hxonhvoKc+2vNbjtfLduGxljmSVBb7qsrUBjJ3a06pkrOxlha7rU88lZ3a9mKdnE9VKqhSm3EOIOFoIUk9RFVOh+RcMKaBkwpAHHJaVj4VaredjdqbzddoUwp0lLrBZWSnkwNRWkyPLpOBj8cv4mrOKSujko16kqsqVRJNJPR33/I8UpSqnYKUpQClKUApSlAKUpQClKUArw5wHfXuvDnAd9EQ9mfQcTyVr9QfCroq1E8la/UHwq6K7kfmU/mZWlKVJUjwfII/ok/AVIqPB8gj+iT8BUigKHga4Hdvy7cP2lz+I13w8DXBLt+Xbh+0ufxGsK2yPpPs/wDiT9ET9j5LMTaqK/IcS22N4FSjgcKxtxWl27znWzvIckOKSesFRINRyAoYPA1UaVhfSx9MqKVV1b7q3sSLb+WYP7S3/EKzn0h/7ye9Cj4Vg7b+WYP7S3/EKzn0h/7ye9Cj4VZfKzmn/XQ/8v8AVGsrBKCBWzbXzY0u1bPtRnkvONxylaEHJScJGCOvINa3Wz7Ix49vtdw2nkNJcMU8nHQeG/jU/ePvpG70JxmWCjVe8XourehFh7E7Qzmw4mIlhKhkcsvdJ9VJexG0UJsuGIl9KdTyK94j1VjLjd7lenS7PmOuAnIb3iEJ7AnhVLddbhZng/AlONkHJRveArvHA0TgRlxts2aN+ln+tyLnUgjBBwQeIqi/FNbXtnHYlQrbtHGbDZnow+lPDexkHv4j1CtVV4hqslZ2OjD1+PTU7W6+pte0ZA2A2eJ6/wD+TWOt+x9+ubKXmYgaaUMpU8rd3v51tzSIDGwlpulwTyqIDe+2yeC1nROa0W63u53t5Tk2UsoPisJUQhPq/nWkklqzy8HOvOMoUrJJu7frskZCZsPtDCaLioiX0jU8isKIHdWC1yUkEKScFJGCKl227XGzOh2BLcbAOS2VEoV3p4Vse0UeNtBs83tTBbDUhBCJjaeBPDPePgarZNeE6+NWoTjGvZxeia01815kT6Pv93o9A5WvyfLpPplfE1sH0e67XIP/ANu58K1+SFKuD6EDK1vqSkdZKqf2ImGmNnf/AKr9WVjx5E2SmNEZW+8rghAyf6Vn2vo/2jdQFllhvOu6t3X7qnXKaNira1Z7Xui5SEByVJIypOeAH8q095x+U6XZMh15w8VuLJP30tFbkQqYjELNSajHk2rt+ZPulhu1lG9PhqQ1nHKp8JHtrH1nrDtXMtzqYdwcVMtr3gONvHe3UnTTPR2VY2rsyLDdi2wd6I+nlWDx8E9FQ0mrovSrVFV4VZavZrZ/yYthh+XITGisreeX4qEDJNZ9nYDaN5sLLLLWfzVugGp6JB2N2QjvxEp/Cd11LqgCUJGunqI9tahIfkzXS9KkuvuHipxZJqbJbmcalfENuk1GKdrtXbMlc9mL1Z2y9Lhksp4utHeSO+o1vtNwu2/+D4qpAb8YpIGPbWQ2b2km2aeyw4+t6A6sIdZcO8Eg6ZHVTaSM/s1tHKjW2S9EacAcSGXCjQ640pZbiNXEKfBlbNa6fJ9dOpBn2S6WltLlwhrYbWcJUojBPVpUKtsvEiRK+jS3OyX3HnDL1W4oqJ0V0mtTHCokknob4StOrBudrptaeRPg2G7XOPziDCW8znd3wQBn11Zn2yda3UtT4ymFrGUhWNR6qtt3G4Q2iiJPkx0ZzutPKSM9wNbLtu4t237PuOLUtaoaVKUo5JJSNc1NouN0ZyrVoYiMJWyyv66Gq14c4Dvr3XhzgO+qI7Xsz6DieStfqD4VdFWonkrX6g+FXRXcj8yn8zK0pSpKkeD5BH9En4CpFR4PkEf0SfgKkUBQ8DXA7t+Xbh+0ufxGu+Hga4Hdvy7cP2lz+I1hW2R9J9n/AMSp6IjUpSuc+sJFt/LMH9pb/iFZz6Qv94vehR8Kwdt/LMH9ob/iFZv6Qv8AeL3oUfCr/wBjPPn/AF0P/L/VGuVLgMXO4rNst/KupcO+tlJO5n7R6KhqOATW4odc2X2AjyYn4ubdl5U6OKU64x6h7SaiKvc1xVV01FRV5N2V9r9fyI3+BlxwPwleoMNeM8mV5UKp/hK0EY/xVF9g+dauU76itaitROSpRySaopCd06UzLoVVDEf3VfZI3rayG3A2CtcVqSiUht7R1HBQwrhWjK8Q1uV9QW/oysqVDBLgPtCjWmq8Q1NTcy7MT4Uru/if6m37ROEfR1YGhwUsE+pJ+dalW3bQtFX0cWJ0DIQsA9mUmtRpU3J7OtwpW/7S/UVtuwyucWy/W5ZJbXHCwnoBwQf5eytSrbdh082tN+uSxhtDHJhXWcEn+XtpDct2jb4d9br3uQ/o6/3a3noYc+AqPs6yJO3UdtQyBLUrB7CT/KpH0df7sbz+gc+FRtnn0xtuY7ijhJlqSSe0kVK2XqYVr8atbfIv9mX2i2T2hue0UyY3ECm3F+ASseKNBWOOw20nmSf3gqztSqZF2pntGU+kcpvJAcIGDqKxfOZfnkj96r50eW70NMPHE8GGWUbWXJ/uZlWwu0ikkcxT+8FZXbSI+zspY+fACWyS0sZzoR//AJFagZUtIyZkj96r51ekwbikxOeB3EvHIKcUVZBOMjNRdWdiZ0qrqQnVmvDd7W5epLtlnvW0m6iPvussDcS46vwGx1DP8qyati4rJKZm0sFtY4pSrJH31f20mu2tEbZqAox4rLKS9uaFwnrPV2Vp/JpHRR2WlrlaPHrx4kZZIvZJam0p2QtKlJ3dqYhORocD+de/pK/3Kj9nH861RDJcfZbQnK1uJSkAcSTW1/SV/uVv9nFTdZHZFck4Y2nnnm0lvpbboebj/wDS+2/tn8lVq44CtouHhfRhbca4ma+xVauOAqJ7o2wHyz/9M8ueIa2vbP8AJmzv7Cn+EVqbviGtu23bU1A2fbWMKTCSCO3AovlYxH9TR/P9DVK8OcB317rw5wHfVDuezPoOJ5K1+oPhV0VaieStfqD4VdFdyPzKfzMrSlKkqR4PkEf0SfgKkVHg+QR/RJ+AqRQFDwNcDu35duH7S5/Ea74eBrgd2/Ltw/aXP4jWFbZH0n2f/En6IjV6aacfdSyyguOLOEoTxJrzXptxxl1LrK1NuIOUrScFJrnPq3e2m5mbfszfm7rDcXankoQ+hSicYAChnprL7cWG8T9qXZMS3uvNFtACkgY0Fa9/iS//APvEr95T/El//wDeJX7w1peNrHmOjjHWVXw3Sa58yHNgy4DvITY62HSneCFjUjrra4bf+LNiWbYy4PwlbFZQ2o45ROuMeo49VarKmS57oemyXJDoGAtxWSB1VbaddjvJejurZdR4q21bpHsqqaT8jpq0alWEbu01qul/2Lj0CfGcLb8GQ2sHBBbNZK0bMTbk6HZbK4cBs7zzzw3fBHEDNX2tu9pGkBCpbTuOCnGUk/cKx9zv93vICbhOW42ODSQEI9g4+up8O5R/GTWXwrzu37Kxum1YXftjoC7RDccaS/hCEDUJG8kH7q0cWW7Olxtu3PqW2cLAQfBPHHsxVY15u0FkMQ7jIYaHBtCzgeqqovl5aW443dJKVunLhCz4RxjPsAqZOMtWZYbDYjDRcIWavdXv9TfltxG9i7VZLwkxzMRyYWrTknBqnNaJcrBdbRIUzIiOLSPFdbSVJWOvIqPMuM+5BInzHpIR4ocVkJ7qnW/au+2tnkI84rZHBDyQsDuJ1HdRyi9ytDC4nDpuDTu22nt+TI8CxXa6vJZiwXdTq4tJSkduTWf2hkxrLYGtk7c4H5C1hUtxGuVfZ7yceoVi5m2O0M9ksuT+SbPEMICCfWNfvrDJJQoLSohYOQrpz15qLpLQ14NatJSrWSWqS69WbdsJaLnE2nQ/JgPNNBhY31pwNQMVr9xtV0hSH5T0N5ltL5Ul1SdAd7Q17/xHfwMfheV79WpN5u01gsS7i++yTkoWvINLxtYiFHEqu6sstmknvsbNPiN7c21m525SBdo6AiTHJwXAOkf301qj0CfGcLb8CQ2sHGC2atMuux3kvR3VsOp4LbUUkesVnWtu9pGkBCpbb2OCnGUk/cKXi9yYUcRh/DStKPK+jXlfXQs2XZaddZCXJTKokFs7zzzw3fBHEDNV2pvabnemlwvJYACI46Dg8fXiolz2gvF4G5OnLW1+iSAhHsHH11AAwMDhUNpKyLU6FSVTiV2rrRJbK/8As3Haa2u7Sx4+0VoTzjeaCJDKNVpI7K1PmkwK3OZSN/7PJKz8K9wbjPtcjl7fLcjr6d06HvB0PrrM/wCPtpN3HOGM48bkE5+VS3Fu7KU6WJw64dO0o8rtp/7L1hs/4GUjaC+t8iyxrHjr0W650aVN2/tVynX5uRGguvN8gAVITkCtSnT5tzf5e4SnJDnQVHRPcBoPVUkbQ31KNwXeUEgYA5Q8KnNG1jP4XE8ZV7py101tbyM5s+G79spM2aK0tzWl8tHCtN4jXHxHrrW5FtuEN0syIL6FpOCOTOD3GrAUtDgdQ4pDoO8HEnCgevNZxjbnaNhoN88Q8BoFOtJUfbUXi9zbhV6M5SpWalrZ6WfO255smzEme+mTcWlRLawd9914buUjoGeuth2+iyr0bXLtsR19lTO8ChPAHBGfVWpXO+3a84TcJi3GwdGkgJR7Bx9dUZv16jtJZZuklDaBhKQs4A6qnNG1jGWGxU6sazaur6a21/2RHmXozqmZDamnU+MhQwRVlzgO+rz770p5T8l1TrqvGWs5Jqy5wHfVOZ6fiy+Lc+g4nkrX6g+FXRVqJ5K1+oPhV0V2o/M5/MytKUqSpHg+QR/RJ+AqRUeD5BH9En4CpFAUPA1wS7fl24ftLn8RrvZ4GuCXb8u3D9pc/iNYVtkfSfZ/8SfoiMlKlndQkqPUBk175vI83d9w14C1NneQopPWDXrnT/nDmv8AyrnPqnm5FebyPN3fcNObyPN3fcNU5y/5w571Ocv6/wCYc0/5GhFp+RXm8jzd33DTm8jzd33DVOcv+cOe/TnL+PKHPeNB4/IrzeR5u77hpzeR5u77hqnOZB/7hz3jTnT/AJw57xpoPH5FebyPN3fcNObyPN3fcNU50/5w57xpzp/zhz3qaC0/IrzeR5u77hpzeR5u77hqhkvjjIc94050/nyhz3jTQePyK83kebu+4ac3kebu+4apzl/zhz3jTnMj9O57xpoPH5FebyPN3fcNObyPN3fcNU5zIB8oc94050/5w571NB4/IrzeR5u77hpzeR5u77hqgkvn/uHPeNOdP48oc9400FplebyPN3fcNObyPN3fcNUEl8/9w57xpzmR5w57xpoPH5FebyPN3fcNObyPN3fcNU50/wAecOe8ac6f84c9400Hj8ivN5Hm7vuGnN5Hm7vuGqc6f84c941XnEj9O77xpoLTHN5Hm7vuGnN5Hm7vuGnOJH6d33jTnEj9O775poPGObyPN3fcNObyPN3fcNOcSP07vvmnOJH6d33zQeM8KQts4WhSCeAUMVbc4DvFXVLW4cuLUo9ajmrTnAd9FuS75dT6DieStfqD4VdFWonkrX6g+FXRXcj8zn8zK0pSpKkeD5BH9En4CpFR4PkEf0SfgKkUBQ8DXBLt+Xbh+0ufxGu9nga4Hdvy7cP2lz+I1hW2R9J9n/xJ+iLtnRyk5YS0h1YZWUIUkEFWNNDWTcjtJiyXGY7Ylck2XW0NhYQsg7wwfF6DpwrDQY7cl9aXXFttttqcJb8bQcBU1qxredWWH1lpUcPtK3TvKznCTjhwNZR2Pdr5eJdysSUx2noTbxZSw0hgp5JbYBK9zO+FcVAnXXhmroiJTLbWWWDb2FI3Gy2PxwKc53+nJ4ioDVrjS+YBqRJHOkqUveSCG0pJCtBx4VFTAc57JgOLUl2OF7iRnCino9etTtyMlCMrrP8ATlsZcQoKObqbS2404jlEk8cF0aHtAyKORIRcRIitNKLq33GWTrhQCQEHrAO8R6qgos7HLFDktSQlzk1YwMq3AogE6ccj1Vb/AAWA6ynfdaLrriN1Y8JG4Afac016EWi/+Rlu6xX2H+Ud3VbyEKUpCNwIKhoCOg6Gs0YrKpSESIjLbIcZ5uoJCS5keEO0dOtY78DL5rBcU+vdmEl1JGjZxlHHjkZqNGhJkRm31LdVvyCwEIxnxc5GdKjY0bjUgrT28n/9y9jIIYak3CVGlNpbLe682S2GyUJJ3k4HWPhXtppt5q2KTHRyUg5d/FDH+osaq48AkYqIi0IlKnriyHHWomiFlOrhwSR2aA/dVHLbHJZbjPvlTsXnGHAAB1DTuqdehRqDfzv2fQkQ4jrDKgiGhyQqWEvJcQCUM40wDwB117BV1f4MZbjRghtwPZCAEag8qQFFfVujGKjN2dh+StluY8lbDqGpK1AYIVnVPcRwNUTY0Id5N95ZUUKU2hGAXMKwAnOmoOalXXIrJ05Sbc39SYqHb3YuN1tt5hhxa/8A5ElSgCO1OB6j2VHukF5TSlMttpZaeDbLSGgCpJBIUFfnDCdawygQopO8N04weI7DVUrWkgpcUCNBg8Ko5LodUcPOMsylcytohxn7fJ5wtpLsglqPvnBBSN7I9e4PbUzmcFxpLqG2kraSw2631kqT4Q7xkHurXMf0qvbk+2ikhPDSk28+5lbs0lPNlPsNsSC+tJQgBO80CN0kD1iskqKyZv8AmIrLTqXHQwhDY8NsNkglPThWMVrGpOSST1mmuclRJ681OYSwsnFRzGUfiLdisvCP4QkrDxCAnCfBxkDh01fkMww1KlpQ2ObKWwGxwUpRG4r1AqPekVhMq+0deOvGqYqMxb4eTt4jZlssNXN8OoaZjojZaWuOnCVbyBoPztCde014bYgNSHlvREciEv5RnUDwQCPaSK105OAVEjqJp6zTMZrCS5yNjMBLKwzDDK3lKQhbvJhwJQU6K3eonia11xPJvON5BKFFORwODVBkcFEdGhpUN3NqVKVO7buKUpUHQKUpQCvDnAd9e68OcB30RD2Z9BxPJWv1B8KuirUTyVr9QfCroruR+ZT+ZlaUpUlSPB8gj+iT8BUio8HyCP6JPwFXzQFDwNcEux/9duP7U5/Ea73jIrTpP0Z2mVMfkrkygp5xTigFDAJOeqsqkXLY9nsnGUsLKTq80cxjSnIb3LMhBUUlJC0hSSDxBBq8LvPS4HESNwhSVAIASBujAGB0Dqron1WWfzqX74+VPqss/nUv3x8qz4cj2pdrYGTu0/Y5wm4SkNhCHQgJQpCSkAEJUd4jPfVOfyefJn8oOcoxheBrgY1HTpxrpH1WWfzqX74+VPqss/nUv3x8qjhzHe+B6fQ5uic8nO+G3kqcLqkuoCgVHiaum8TFcoVqbWpxRUFKbGWyRg7vVoAPVXQ/qss/nUv3x8qfVbZ/Opfvj5VPDmQ+1cA90/Y54m8T0OKXywVvKCt1aQUgjQYHQMaVRq7SWV7zSWUDeK9wNJ3ckbpOO6uifVZZ/Opfvj5U+q2z+dS/fHypw5jvXs/p9DnKLpLaIDC0so3yvcbSEpJIAOR3Aff114M6RvBW+AUtciMAaI6vv410n6rLP51L98fKn1WWfzqX74+VOHMnvbArk/Y54u7zF7py0lQUFKUhsAuKAIBV14yfbXlF1lJLJXyT3N0bjPKoCtwZzpXRfqss/nUv3x8qfVbZ/Opfvj5U4cyO9cB0+hzFa1OOKcWreWskqPWTVM10/wCqyz+dS/fHyp9Vln86l++PlUcKRr33g/P2OYZpmun/AFWWfzqX74+VPqss/nUv3x8qcKQ77wnV+xzDNM10/wCqyz+dS/fHyp9Vln86l++PlThSHfeE6v2OYZpmun/VZZ/Opfvj5U+qyz+dS/fHypwpDvvCdX7HMM0zXT/qss/nUv3x8qfVZZ/Opfvj5U4Uh33hOr9jmGaZrp/1WWfzqX74+VPqss/nUv3x8qcKQ77wnn7HMM0zXT/qss/nUv3x8qfVZZ/Opfvj5U4Uh33hOr9jmGaZrp/1WWfzqX74+VPqss/nUv3x8qcKQ77wnV+xzDNeHDoO+upfVZZvOpfvj5VQ/RXZj/3Uv3x8qcKRD7bwlnq/Y3GL5K1+oPhV4V4aQG20oGcJGBXuuo+Kk7tsrSlKEEeD5BH9En4Cr9WIPkEf0SfgKkUBTFKrSgKUqtKApSq0oClKrSgKUqtKApSq0oClKrSgKUqtKApSq0oClKrSgKUqtKApSq0oClKrSgKUqtKApSq0oClKrSgKYqtKUApSlAR4PkEf0SfgKkVHg+QR/RJ+AqRQClKUApSlAKUpQClKUApSlAKUpQClKUApSlAKUpQClKUApSlAKUpQClKUApSlAKUpQClKUApSlAKUpQEeD5BH9En4CpFR4PkEf0SfgKkUApSlAKUpQClKUApSlAKUpQClKUApSlAKUpQClKUApSlAKUpQClKpQDNK0i8bQXBi93ZlN9h25mA0hbTT7AXypKcnJyDjOmlZQbWtsQoypcGUqYuMmRIYjNb5jpI1KuocdOOnCgNkqla7K21tkcOKaZmTENMpfccjMFSUNqGQonI0xr11nWJDcqK3JYXvNuoC0K6wRkUBdpWqWna/NmhrmsPy7hJDi+Qhs7ytxKyneIzgDQdNS1bZW1QYEVmZMckNF1DUdgqWAFbqgQcYIPQaA2ClYD/GNucixnorEyYuS2XUsR2N5xKQcEqGRjB07+Ga9M7XW2XKYYgNypoeQhwux2d5DaV+KVHTH8sUBnqVTNVoBSlKAjwfII/ok/AVIqPB8gj+iT8BUigFKUoBSlKAUpSgFKUoBSlKAUpSgFKUoBSlKAUpSgFKUoBSlKAVSq0oDTrhZbwm/wBzlRbTbZ7M5ttKFynygtEJwdNxWR3EVB/wXcbY4w40w1et6I3HfD0tUdQUnPhAgHI14HWt+xTFAaszszKYavDbSI7LcyAiPHbQolKFBBTjhwyf6VO5O72rZ2DGgQY82SyyhpxC5PJJGE4JB3TnXsFZvFMUBpUDZ6+bPCFLhNRbhITFLEllTxaGSsr3kK3ToCojBAzUqw7MTbXdmpr7jKt9h4v8mTgOuOb5CcjxRwyfZW14pigOfI2OukARZSYca4OpaWy9H52pjGXCpKkqAOdDqCKkT9lrkTBYtNsh21xlLYE5iYocgArKk7m7+MGMgZI49FbzimKAYqtKUApSlAR4PkEf0SfgKkVHhaQWB1NJ+FX6ArSqUoCtKpSgK0qlKArSqUoCtKpSgK0qlKArSqUoCtKpSgK0qlKArSqUoCtKpSgK0qlKArSqUoCtKpSgK0qlKArSqUoCtKpSgFKUo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BDAAoHBwgHBgoICAgLCgoLDhgQDg0NDh0VFhEYIx8lJCIfIiEmKzcvJik0KSEiMEExNDk7Pj4+JS5ESUM8SDc9Pjv/2wBDAQoLCw4NDhwQEBw7KCIoOzs7Ozs7Ozs7Ozs7Ozs7Ozs7Ozs7Ozs7Ozs7Ozs7Ozs7Ozs7Ozs7Ozs7Ozs7Ozs7Ozv/wAARCAG9ASgDASIAAhEBAxEB/8QAHAABAAEFAQEAAAAAAAAAAAAAAAQBAwUGBwII/8QATxAAAQMDAQMGCgQMBQMDBQEAAQIDBAAFESEGEjETFEFRYXEiMjRUc4GRkrHRBxdSoRUjNUJTcnSTssHh8BYkMzZiQ0TxJVVjN2SCosLi/8QAGwEBAAMBAQEBAAAAAAAAAAAAAAECAwQFBgf/xAA3EQACAQIEAwYDBwQDAQAAAAAAAQIDEQQSITETQVEFFSJhcZEUMqEGFjOBsdHhNEJTwUNScvD/2gAMAwEAAhEDEQA/AOsQocVUGOTGZOWk/wDTHVV7mMTzVn92KQfII/ok/AVfoCOYUQaiKz+7FcKu2EXu4cEpElzAHR4Rrvp4Vx6zxmZG3NyU62HlR3H3Wmj+esE4GKyqq9j3+xaip8WbV7IwTkCezGEp2DIQwRkOKbITjrziqIhTXA3ycN9fLDLe62TvgcSOusvatqL5JvzCHpTklEh0NuRljKCknBAT0YFZe2yXkbcP2tM1QhQW30x+H4kY4dZxw16qwSTPdq4irSTUoLRX/I1GRBmxEhcqFIYQTjecaKR7SKuItV1cQFt2yWtChkKDCiCOsaVtcmSI2y8+W/e3b1HfHIIQpJIbXxyc8Kk3WTyLNsQdp3LWeYNHkEgkHj4Wns9VTkXUxWOm7LIt7c+nTc0Xm0rX/LO6L5M+AdF/Z7+yvC0qbWW3EqQtJwpKhgg9RFbZallyytrLpeKr0k8qeLnDWsBtEof4puIz/wB2v+Koa0uddDEcSpKDitL/AEI3NZfLiPzZ4PkZDW4d4ju414baeedDLLTjjpOOTSklXsrPbaSXYm16ZDLhbeaZaUhQ6DuishPuUSNZRtDBjlq43dJZUrobI8dSeommXV6lPiZZKclBPMtPX9jUVNOoQHFNqSjON4jpFeauGS+qMmOpZLSTvAdtW6od6j1QpSlCcsegpSlBlj0FKUoMsegpSlBlj0FW32ESWS0skZ4KBwQauUom0VnThOLjJJpmsymZMN4tOuK/4qzooVZ5R39Iv21s8mM1LZLTycjoPSk9YrXJUVyG9ybv/wCKusV1wqZlZnxfaPZssLLNDWD+nky3yjn6RfvVQvOAgF1ev/KqE46CSeA663WHboNjtidn74wqbcru4lSYbSkpXD0O6reP55z4ueytDyDTOUc/SL9tOUc/SL9tUWhxh5Ud5Cm3UEpUhYwpJ6iKpQkydtuhaIYkqJbPirP5vf2Vm/XnNaiRkYNZK2XMsYjyDlo+Ko/m/wBKwqU76o+i7L7TULUa23J/uZyvDni+uvfRkHIPA9deHOHrrn5n1LjHK9DvkaHFVFaJjMklA4oHVV3mMTzVn92KrF8la/UHwq9Xcj80n8zLHMYg/wC1Z/dilSKVJUjwfII/ok/AVfNWIPkEf0SfgKkUB5OgrhU52ZD2mmS4qXm3m5bikLSg/aNd2xXnkkE6pT7KpOGY9HAY74RyvHNdWOOK2tneG8xZIsec4MLltx/DPWRpxrE26ZLtktcpuO444tC0K30k53hgnvrvPJN/YT7Kckj7A9lUdN9Tuj2vShFxjRVnvqcIgzpcCNKipirdjy0brja0HAPQodorKDauWplluRYIkksNJaQt6OVK3Rw1Ndj5JH2R7Kckj7CfZThva4n2vTqO86S92cPReZrTRaag7iOd86CUtkBKvsjsqTP2lkXBt5LlgiIdf8Z5Ec74PXnHGuz8kj7CfZVOSR9hPsqeG+pD7WpN34Ovqzjz21suSMyNn4bzm4EcquOSogDHHFYqRPmSLVGtq4qgzGWpaFBBySqu78kj7CfZTkkfZT7KOm3zJh2vSpu8aK92fPu49+gd9w03Hv0DvuGvoLkkfYT7Kckj7CfZVeCup0feF/4/r/B8+7j36B33DTce/QO+4a+guSR9hPspySPsJ9lOCuo+8Mv8f1/g+fdx79A77hpuPfoHfcNfQXJI+wn2U5JH2E+ynBXUfeGX+P6/wfPu49+gd9w03Hv0DvuGvoLkkfYT7Kckj7CfZUcFdR94Zf4/r/B8+7j36B33DTce/QO+4a+guSR9hPspySPsJ9lOCuo+8Mv8f1/g+fdx79A77hpuPfoHfcNfQXJI+wn2U5JH2E+ynBXUfeGX+P6/wfPu49+gd9w1akQzLZLT0Z0g8DuHKT1ivofkkfYT7Kckj7CfZUqjbVMrPt7PFxlTTT8/4PlSZDfgPcm+2tAPiLKSAqtm2Q2hhRWV2u4wky3ZLwKC6lKhJWrCUJcWoEpSk4VkHoruG0OzNt2ltLluuLCVNq1StIwptXQpJ6DXzztRsvP2TuZg3BO+2o5YkAeC6Pn2Vsj52bi5NxVkbjtHBXIsl4S02pV0eltJkyVMY586VY5FnOoCesccca0O6Wx2zTzAkOsuPoSC4GlbwbUeKSesdNbDsrtHLfuMa2zJ7wkyViO1cZDxUYbRGFBsHRK1aJ3ujNXdorHaZT8WHs/GMa4uPKbWw6tYVkDRLhXkcoTnGOORUlTTiQkZOgq+5bp7UFE56BIRDcOEvqbIQrq1qRZkwGdpYbd9bKYbUgJltqHi4OoUOrPHszW2SVbS3e5XdyVfIsS0uEw0BSt+MtJ8RDaACMgY1AyKA1W23Tm2GH1ZZPiq+z/Ss4406UgpZcUlWoUEkgjsrV5sN63TpFvlo3HoyyhxOcjI7a3f6PPpDOz7qLTelb9sUcNPq1MfsP8Ax+FZSpJu57WF7Yq0KfDksy5eR3GL5K1n7A+FXga8NONvNocaWlbawClSTkEHgQa9itTxW7tsrSlKEEeD5BH9En4CpFR4PkEf0SfgKkUApSlAKUpQClKUApSlAKUpQClKUApSlAKUpQClKUApSlAKUpQClKUBSsXtFs7btprS5brkyHG1DKFgeE2roUk9BrK1QjNAfMW1Oy0/ZO5mBOBWyvPN5IThLg/keys7sftc5HRGsi0oTIU7uxpLy/xKFKIPKOJPjKTgbvb1V23aDZ63bS2p23XFkONuDwVDxm1dCknoI/8AOlfO21eyk7ZK6GDOHKMOE83kAYDif5HsoSZbbSzQ4TJmrKojxWUNtu5L885O+8vXCRngKxdo2nuFgYRCTCiuqYeLkcy2iTEcIwVgew6joquzb8GTtTEmbTzlqiRU7+88Sve3B4DfTpkDTsx01sN52WO0EZV9grWl6SXH9+Uo70oAbxISNG0gA7uTrigL98slvvgVFttyE6Rb4++5KRhLQWfCcdedPEk5wBw0rQ50GRbprtvmthEho4WkHIOmhB6iNayOzm0j1sguW9ghpuQ+h1D4OOScGmVjB30YJynqrZZ7Ns2senR460B2IOcP358lPLHO6QEAf6Y0AA4AZoCn0d/SK5sy6i1XZ1TlqWrDbh1MYk/w9nRXdWXmpDKHmXEuNrSFJUk5BB6RXyk+wqNIdjOlClNLKFFCt5KiNNCOIrdfo8+kR3ZZ5Nrui1u2pasIUdTGJPR/x7KA75SrbD7UphD7DiXGnEhSFpOQoHgRShBbg+QR/RJ+AqRUeD5BH9En4CpFAKUpQClKUApSlAKUpQClKUApSlAKUpQClKUApSlAKUpQClKUApSlAKUpQFKxl/sFv2ktTttuTPKMuDRQ0U2roUk9BH96VlKpQHzJtZsnO2SuZhTQXI7hPN5IGA4n+R7Kl2radpKEN3oumPGjloIjEoVNQDlLLhBxujrxnGRXfr9YrftFanbbcmeUZcGhGikHoUk9BFfO+1myU7ZC58zmDlYzhJjyceC4Oo9R7KEmXvdvdv1qTfJ7ce3XNTqozUCPHUkOlOMJOpwrBAAxrisWu7XnZ+3O7PFcYIeawshIU6ylfjNhXFOcaisrsztZcJU2Ha5k3/NLWliJPf3SISDopQGNXCNAo1fvmyKZrDYs9kkQ7kXFEMOvlx19kDV1zPiqJ4Y45oDRkpCRgcBVSARgjSqkKSooWhSFpOFJUMFJ6iKpQk3X6PPpBe2VkJttxWpy0uq0PExyekf8eylaUeFKEWPqyD5BH9En4CpFR4PkEf0SfgKkUIFKUoBSlKAUpSgFKUoBSlKAUpSgFKUoBSlKAUpSgFKUoBSlKAUpSgFKUoBSlKAVjb7YrftFa3bbcmOVZdHEaKQehST0EVkqUB8y7W7JTtkLmYkvLsVzyeSBosdR6j2VJsW0caJBVDu3KGI0eXUlkkOzljG42tedEDjpXf75YrftDbHbdcmA8w4O4pPQpJ6CK+eNrtkJ2yFy5rLy9EcP+XkgYCx1HqNCTMw9m7hthMm7RX1t5kSglxliElPKOBRCQQknxQMa9OK1W6wTabvKtqn23zGcKOVbPgrxWagbUyHLU9bHjFjv8zLCbm5vcpyKdQ0ANMngDRFng2DZh6TtDGLlxuDf/p0ULKXWf/kXg6DsI1oDWzwpVNQnBOTShJ9WwfII/ok/AVIqPB8gj+iT8BUihUUpSgFKUoBVKZqJPukG2NcrNktspPDeOp7h00BLzTNatM22aa3xEtsh8pAIKyGwcnA46geqoatuZwbkKVa46ObDLgEhS86DGPAHWKxdamuZF7G65pWmxdt5q0hUizoAykYak5Vr2FOOGOnprMW/ay1zlIaU6Yr6gCGXxuqweB6qtGpGWzFzNUqmc1XNaElaV4WtLaSpaglI1JJwBWPf2is8b/VuUdOuPHB1qLgyVKxg2ks3gk3FgBQyCpWAfbUhm7W6QcMzWFnjo4KXQJlK8hQIyDkVXNSCtKpVaAUpSgFKUoBSlKAUpSgFKUoBWOvVjgbQWx233JhLzDo9aT0EHoIrI1SgPmfa7ZCdsfcubSsvw3DmPJ3cBY6j1GsO++/KfL8p9x90gDlHFbxwNANa+oL1Y4F/tjtvuTAeYdGO1J6wegjrr552u2Qn7G3Lm8gl+G4TzeVjAUOo9RoSYI8KUPClCT6sg+QR/RJ+AqRUeD5BH9En4CpFCopSlAKoTiq1g9pLq/Dbbhwsc7k+KojIQkcT39A7aBuxZv20hhuKhQNxUrdyt1YJQyOs44nsrR57L67i8t0mQ/kFe+reWrTQgKGAOrH/AIyr5bhQVu8m5qT4jh5QH7RSoaisVcJO+8y7v8tOWN3cQOTITxT2HByK3jSjKNpHDWqSv4Qp51aQ20vC0oCUb2gUM+IoHgck4IOOFRTOS24N5nHKIBcSSTkoJGOjoA1Fe0z4ykrdLikjcy4lXAHgdejhwqMJZeDKltHm/BtIHhLGmnHPEdlcfdzfMrxtNSQ1LdjwS2taVy5qslI4pB/O1BxpoONSJj8Vlp9x0pPJthgpI4LGcAe3o6qiLYhNS+ctLUXXDulYVwwOrGc+v28apIQRIU68gL5uSvkkn/UWcZOeoY/pXLVwzoyTez5l41c2xl4Mq7QYbKId1dRvMoWlt3w0p1wrjnTGtXRtLfAvC7llpw4ZKW0JUvr0xkjtyKw5lqa5R19vlpUhsBtgEhKEZ6ez1VbadcU60WVtuy28lbyt7kWkH80ADU9HVWKqVFz0NlMnXOU9vc4fnuTeReCXWXlHCQQMEdGM6EY9dRnLdENveLbgRHJ5UA+FySk64wesdOaizENuJMWItxZlvbzzjp3d3d6tOGT01IWlKYYilSm4ilDlXN0b76sjwW0jUjrNM11vqG22X5qI90t9tihJSZK+VZUvdKUFOApJAHSDXi4tM3a34irW1Mt7hUWSNXE8CAT7R8KrJcYkTWkPLUxCtyApKAnwgs8cqOdeAwKjFx9e0jUmM34b7IWoDI3DwGp0HAa4J1qYvoxcyEGUpXNlW+TIjOPIWP8AUOrgAIzjGenQ4FTbDtXtIoDnDkeUAspUh1O6rA6lDGveDWFkXRuLNTFtyEuuJeDrxGQltQ8YJPSD3evquBotS3HuVU3FmuYSCrxVHo7en+la55R1XMnMb5B23tkjlRKCofJK3StzVsnhoqs9HlMymQ7HdQ62rgpCsg1yVCg5LdtK2m0MMLSRucV4wd7e4YOumOrhVJr8piRz23OSGeQWOVLSt0KRnRW6OIHf1VpGu72kWznYM0zXPWdrLxFUhTTzdxZWobyXkhKkpPUpIHr3gazsLbaE++qPJYdYdQrdUU/jEA4zqRw9YFbKrB8y2ZGy1Wo0SfFnI34sht5I47is4qRmtSxWlKUApSlAKUpQClKUBSoF6ssC/Wx233FkPMOjBB4pPWD0EVkKpQHzTthsfP2NuRYkEvQnSebyceMOpXUqlfRF4s0G/W1233BgPMOjBB4g9YPQaUJuX4PkEf0SfgKkVHg+QR/RJ+AqRQgVSq1SgBrn+0FwbG00nKkLdRuNIbKVKO6EhR8Xhqs69g6q6Aa5Ntyp6DtZJZccUGJiUOobaRgu4TulKl9ABTnHbWtJJy1MazahoJtx5RxDS25AUgkp5VvJBOvgknJGeg9ZrB865WM8J4JX/wBF1vOihqScnTHVwq29ObEgPP8ANkqGQSlxS1Af3nSsde57ToYMR5RQQrebOBoRqM9ddjjZXOGHilZnth15d2iKuKyxHkI34+RjlNdFKHUSDroKzDb8US1ttcrIckK/GLVkpQO/5afy1S12txbseW4stxWlg8o8rJ04ADJGACdK2dtTDrqnZE4vqyVJAJ0T2JCQM+vFUhmteRaqop2iSZbiVSUwmkYeT4SCfFHr+/8As1IhpMlpC5KNASg7uh04nOeHzqy8gT0suRy0lfBvlU5GOnODmpNtDi5agAFJSTgoTuhzGMkDJOOP98KYhJ0mpbFIbmPuim4KVAqS4p0le4lOFLHABR6AMHhxqJHcvDiAWXo7bY8HcbbCgM9fGsldWWY94kcswS06UBKiRoAMaHvB9oqkq1OtMSZSAmMmPgoVvarTjVIxjOeuvLpYOVSmpX3PUo4nD0tJwuywZd0trYCmmJ7YOCAgpIz1HA+Bq9C2itZkYlMvQ5HAFwZHtHD2Dvq7LPJQbdMYcWhElfJY3ijBKSRnBI4gce2oCw9cmVMyGGVvNKKQkjddBx06AEdIqs+z5q9vodCxOBrNJrLcyK4zshxtZKVRG1kpbSMb2vjH7R+6rj0hbDsi5SChttlOGo+hK1cBnHE8NOjtrXbNKuMOQplgckvxeTcGh7MEdnEVmYci3XhK4bq0pe3vCQs4IUM5IPT6/urimpR0lsjKvhJ0vEndPmWobKmGHLxuYbP+qnA8FRONOvPsFWyiXc3EuuJ/FMqKWxva5PHo/vqqXeGXYlp5k2guArSVr6N0HIxjUknuxivVrdaMloOhYAR4KiPBSfu+dbcXTNFnG072ZbuMr8HQUoLpDylJ3BjK+OuezGfXj1e4xe5qpbjqzypCikDinpBA/r6qsWiKFPOmQFSMKVyhV09oPyqQ1LuL9vceZhNMPFQ5NspJPJ9I19WvfVZXRKLjMpm3MR4yklT5IV+LOmOs57QNBxq6ouMx5ASkx1uDfUpo5WD+cRkdWagw7Q667zyW4cE5UtRAPZnoxpUuTNfkKS3GdZQ23qt7TB6MDu6azlZbMm7tqVmHmxjtxVOxxGQFJktqKVnPEkjT7qzdq25uEMIaubKZbQx+MRo7jrxwV6seutaXJjukR0SFSHHSltJbQd1KQoKypR19gq8ttUeVy5QpKUyOTBxndzqDjPYRj4VeMpU1oyVJ7nWYM6PcojcuI6HWXBlKh/elSK5bCuc6zzFyraQ42RlbKlfi3u3/AIkdYz210Kz3mJe4aZMVeQR4TavGQeoiu+lVVRabmqlcyFVpStiwpSlAKUpQClKUApSlAR4PkEf0SfgKkVHg+QR/RJ+AqRQClKUArW9vLKL1srMbajB6W02VxyB4QUNdK2SqGl7A+dWLJbl2VyYiWubNToYSVhCs9uerpFYWfDEacwErUAoJWWyQSgkcM8CRXY9rNkbZHuC7ouCOZyj/AJpxpJ32Fn/qDXxevuz0muQXy3m3XBxlbwfTnLUhpW8laeg5rZTb5lHFWNnaYjtwGRJjiUVL3Y7BVujIHE/0zXssJbDUyQhEhRUUx48ZvCW19QGuR1lVYa331qThMx8MvJb5JK8DASeJTrx66zbcopYDDKN5xadHEr0KR9kaezIPfXYmpK55k1KDsyawsQ4jwddxKPHKUgN5Oug4noArK2QNNXJABW4otgAnxhrxPec+ysE08Elp3k0kseEV7u6T2AHOvWazcIMRyFAckt5PKK3lZISNd3s4gAa8TwrkxzUaTT5lqCzSuV2haQz/AJoIK+TdwoD80H+x7TWJkNhUpmXKZeVDYG6nCt/Hbu8AT11tgSjmzJfQHA8gtqA1HXx6emtcmW64WveXE/zLWNGycHHUOv415fZmNpwXAqu3RnRiKMpPPAxZhCZNihZWxEbcWtlheFYTkbqlHOOGQOPTWSenQkbRiS03yiGo6UFIVkLWCdTjgNR/TNY+TdFz4r8eLLRDWpOFx5TQz3oX/Kqw22bU80hlO8l1gKKB4W85nB3erOnR6697K16HK21y1LaS/cLu87KacZS2dxLR4pIJJUe8nTH9ahMW0JvzrSXQ4gEKDmdcHpJrMuSmYjzkiYrd3GAl9wqO405+akDiTg9nDprCXK4qudxTIhtqbjoZCElSd1SjqSrp6/urkxFJVIpRWp6OBxMqFRyn8r5Gdg3n8SWZKS4G/B388e3+XTqKyi4rMtv/ACzrgKxooAZB4ajX2itbt8VsjDa3QrGQnxwrt4gis/ChLYdbUXFsLOoURlJ7M5Ga8qr2ZUUrxZn8TCcnpoHYs9pAS+kutIHgNoG5vnGmRxPdkeuosaRIZf5WYpw753Va7oQOoCrV0vyok7m8F9MmYFf9Uboa06dTrUdp4yHAuZHWl5Wq+RO8nHWR0f3rVvgq6W1ykqkL7lU20BtXPZCilKiUtqWSePUOPsqe0rDJbZjJjshIBddASDrrp1Y68d1eorTbwTvKdAOiSyneUod4On315eYUkKLTTO4DjLyd9QV25Vgf3wrnlTqvSUWWjKK2YGFpxb4jr4J3S5ubiD144HH3VV0uoKBPW0nkiC02kle6fUAMjtzivBW464lDzi5BAHB8NpCf1UpNXjEaKd9+Q044gZShJJwMjpGvD/j7K5m0ty61WgS6w6hTLZIRvEodJ4uHXXHAd2TVYj8uy3EvtK3JiU53MeAsY8VXYe/SqrhLceWEF8IOBjCQBg6HHHTjVqVFVNg82W2stKThuSDl5ogZzgDxezOdatSlroxZvyOi7P7TQb8x+LVyMlI/GR1qG8k9nWO2s1XzW7dpVummNOQtEiMojlm14UNND2jh31fG1u0Fqm87iXF5xDwwlXKkoUO45weyvbjqjZH0bSuH276SdoZzn+XuzaVJ8diSygqP6ihgH14NZeD9Kd0WpW8ITxSDlpwFtYwePw6Dxq1iTrNK5zA+l+E864xNti2H0nCG2ngtSz2bwTr2Vstp21sV4UltqXyL5OCy+NxQPV1ZqAbDSqZHXVaAUpSgI8HyCP6JPwFSKjwfII/ok/AVIoBSlKAUpSgPKkhQIIyDxBrT7x9FuzN3fU+YrkVxRyTGcKAT144VuVUoDRoH0P7JwnUuuRnpak6gPukp9gwK2SXs1ZprKWnrcxhIwkoQElPcRWVpS7IaTNIn/Ry0ltf4LmLb3jksv+EgjpAVxGevWsEI78G5KjTGXGFhOEpzk7uclQJOCDgag9HAa11TFY682aPeInIvZQtJ3mnU+M2rrHy6ayrwdWNrkRhFO6RqUINLVlsnGSAjPDh2YIPX8qkOJQtKkLa3Qoa4PwrHIRIiXEwZjIZlIH2vBdH2k9YP3dOKzTC0KGVAJGg4YH9OmvBq4K7vzN1Y1S6bNIeVlxOvFDqRxPUfv+7jmtfchXK1vbzCQts5Go0x/I+yunrbJ3kJO9vDG6BggDTOeHV99QJFrQ7HUGlEnQnB4+qt6HaNfC2jJXiZToxkcunIVOU2hwFCGtQypJ3N4/nd5/s9NZO1R1ICQlxtSU9BXwPZ862WTZUv8o24jdUz4QVjRSSNPWDWDFhceSooWkqSdMaYHfw/817eH7Uw1RXbys5KmGb0Rmo0ePgOuhoOjgA8UrV1+Dukn1VhdoL22243bLe4pEhWVvPhJXu5/NAOCDjvqGLQ7vFyE47ocHBLageoDP31Gcs0xtaltrcBTqtRIOde3CvursjVoyd1NMpwXFWSJEK07roC0tOOujO+oKSVHv0x7KzUa3GOnlSp+M2rUlWFJHrVu1rO/doyitq4KbIHS3g+rOKsuRJNyOZ0qVOJ0SS8MDuFdDblpBmccPbWZuYmRY6glEuKVYPh7mc+oEgVGemw3M86lOvp4qAISnPVgnNaqzbGW1AGIQkkauPDPGpaYMRtJ5ZEdPV4ZO97B14NclXDzqaOdl5GvDM4m6WiOx4L6UpUfCShISeOn53qqym+29lzdjukbw1WMLOc8MY0x31ikNwmd9W7CUrezjlCCNOojhmvaZcIIIcSyABoW2ST7T8q5u7aC+aT+hdRa2J52jTyZClPurJ0WUBBT2a9FXRtDlkKFoddKfzlOaHOnDHXWINxt4xhp/KdN4hGAO4ceroqwL4NAiEohOoLjpHwyKt8Hgtt/wAzTxrmLrb3L5dHJ8lpYddUEYaPgJSBw1GTVtGzq+ZrhJQpIOFkFSQe8ZOlWfw3ceDTDbR6dzBJz2kmoU6fdWQXEylKbzxA8IH5V0J0YKyiFd8yd/hBG8l8OqSnG9hToR28cVddszMx0PPOqecSgA8l2cMkZ17616LdJaJbcnnSluIO8CvUA9qekequmbPfS0YjSGrvZmi2kgGRDCUkdpQcD2Ed1Q6kVtEtl6s15ezM+5tIdFmnPHcCEHkFkYHSSBgntzWWi/RptBJUmUYxYXgBJfeG9gcAQD0euut2m9W29xRJtstuQ2fsnBHeDqPXU/FV4r5JE5Ea/sna71a4zrV1mIebz+JbCt8oHTlWB7PvrYaYpWLdyyK0pShJHg+QR/RJ+AqRUeD5BH9En4CpFAKUpQClKUApSlAKUpQCqEZqtKAx92s8W8ReRkAhSdW3U6KbPWDWoPRp9meEW4BTrSz+Jlp8RfYr7Kvj0Z6N+ry40h1tTbiQtChhSVDIIrKpSU0SnY09MvP4tzCHU4SVJ1DmnDq+HwzeUVLe5UAAdXD+vXx6uHA1W57KvMkvWdSCMHfjvKOCP+Kv5HTtFa3+EHorym30Ox3QNUPJI09euP74V4uKoVFq1c2i0zZW20vM75Ugp4ndPxqwIccvqdSQjgHE9GR01iRdmN3lSvI3gFjBGOw4B+GNeNValNF8vIdWQD4QUrG7vaDs6D09Oa8eVNq7Ro0mTJsZth9E5pG6reCXMAkEHTh66hyrWXAp+ItS285UkkHPZrU9MzALOE7pSNT+cTnh6ga8NLSyFJK06jxSMZOfZ/PhpWcak4kcNMwj1uYBbcSw2tCvCAJO8jsOTuj11aERlSnVPRUobxooJ3cdnQk+01sYW09DKEKIcIyrrrHTXoT0RALXLEHGUndIOMa5wOnorojiZt21KOmkYiRDjOSFpTyojgAjcTvEk6YGM4rHS7XyzKHVpTGaLgSAMurWOkYPgis0h+OEOMlaQtIG4TnGO065+6sJc7mhl9LCW1p3dQt1O62vsAB/rXbSqVpO1yFBHnmbLUotEJKE6ocQkEjtV1jsFTRY3CpIbbacacGSsJCgMdOmuD24rDpcdlLCkBYQfGCQQCOwDPfrishFuCGk8kArczndKgAro4AiuqTla1wki+rZrlUqSuKBkeM2rT+/76qgztjFKZMhlS0Ot6oCk7pUf76qzcHaCI65zRTCIr6vCxyuQU4wQCDgZz0njWWeklWA2XFMqI8IkYHWFaZB6a5JYjE0ZJ3JyRkrHO1QZGM8mco6Okdde0wEFJCClZGoQviDx4j+dbPLbiy0MEtuIeeyGnknRRBAwoYyM5+elYt9lcN1TLrWEqyEqGN1fd26dONa9ijjFUhrozgqU5QZhBsvb5kkAT1wS4SFAtb4SevAOcd1S52wW0cGM2tiIi6RgnAkQlb4WO7xgfVgVkwqKtSd1TYwMaZHb/eAazdivc2xujm4S8w6rK4+/wCN05SfzVY69DWkcSovXYmE+TOfW64SrPcQ5ElOW6WBgOKRjvC0nj7K7VsTtsztQwuM+hLFzjAcuyDof+SeysoY1i2phofdix5rZGMuIBUnrB6QeyrNo2MsNiuS7hboIZkLSUlYUToeI17q67pmyM9SlKEilKUBHg+QR/RJ+AqRUeD5BH9En4Cr5oCtK8muYT/pIvMa5SozceMUMvLQkkHOASOuqyko7nXhcHVxTapcjqNK5P8AWdfPNovun50+s6+ebRfdPzqnFid3cmL6L3OsUrk/1nXzzaL7p+dPrOvnm0X3T86cWI7kxfRe51ilcn+s6+ebRfdPzp9Z1882i+6fnTixHcmL6L3OsUrk/wBZ1882i+6fnT6zr55tF90/OnFiO5MX0XudYpXJ/rOvnm0X3T86fWdfPNovun504sR3Ji+i9zq5GasyIceW1yUlht1Gc4WkHBrl31nXzzaL7p+dPrOvnm0X3T86cWI7kxfRe5t8vYS1uLK4rj0Q/ZQrKB3A8PVWCn7K3aCrDTkV5gEFG6oIc91WB6wrPZWN+s69+axfdPzrVJkufcpJeuEoSsvctuuoB3TrgDqGvDsrmqUsPU+ZFu5sauS9zYPwiHFuQ5DwZkR1g7m5rjtqWzfEFXgIUtedVJT4PeM/1rS3GeUU4XWWnkrVvBPiqRpgBJ4dftNeoLMpwc1t09QdUD/l5WAoYGSRnoxjXNckuzqcleDOavhsRh9KkbI3p64tcktJOELGdwpyVK+GeP3VEefbSgFzfSlQ1CvBKB2lJx8a1GE7cXoThbktLUw0466RxG6QFDPWAoHWqqMpWplZOeJQDWPd7hoXw2Fq4qLdJbGwOqjqcBYeUoJ0GDvDPbqSB6qhmZLmPIhxm1vuOqKebNNlSlDB6OHRxyKw6Ic+e1JWZmTHbPK67m6g58IAdACcn51tkHbq7WaOm3tQ4YQyAErCMcoOvTTNdcMGopSk7mNLDVa1V0YrxIyVr+jafKQJNwlpgqUnCW2E5XunoV0A9gz31scD6OtnISCObOvlQG8XXlHPbjOBWpfWbfM+TRfdPzp9Zt882i+6fnXXF047HX3LjOi9zcLtsFZbhGKY7PM3gMIda+BB4itbmWa+bMMKkLT+EI7SdVsNlSgOkKRqcdoz6qh/WdfPNovun50+s2+eaxfdPzqlSNGpuSuxcYuS9y5GVDuEEO21JLw/G80dOpUQd5KVZ6idK8NsJWH1yGFOWt0lb8fdw9Hcx92oGvDrrD3baWRd8rVDjRZJOQ+wkhWe3rrIWbaVuUtqLdFlmUlIS3LB8fvJ0PcePRmvIr0J0vHT1RnX7OxFGGapHT3IF1tq4KEr5RL8Fw4YkJHi9aV9ShrViM4lLyMKJOca6j+/51vMWMhtLgDbC2ZGigP9J3vH5hrW71sybYVT7ch12ED+NaV4zXzT29FTRxan4W9Tx6lFx1RLtEqTbn0vxXS25nACv9N0dShn7+NdAsl8YvMbI3W5CNHWN7JQezrHUf56VzeC+0lIDyvxTo3VbudR069BxVuDMcaeS6Vqiyoq8JXndzjoOdDnq/8ANdOHrzhJxeqRRSsjsNKwezu0bV4bUy8UszmSQ6wdCR0KAPQR7OFZuvXjJSV0aJ3K0pSrAjwfII/ok/AVfNWIPkEf0SfgKkUB5PCuC3b8vXH9qc/iNd7PA1wO7fl24ftLn8RrCtsj6T7P/iT9CNVyPFlTCRFiPyMceSbKseypVjthvN6jwCSELVlwjiEjU1kbvtTKVJXCsznMbdHUUNJZGCvH5xPbWKStdn0VStPicKkru13fZIwS2X23Sy5HdQ6PzFIIV7K81uWyG0D064LiXUpkLSwssSHAN5Gmoz1EVqluts26yVR4EdTywSVHglI6yToKNdCKeIlmlGqlHLbW+mpYpWTuGzd2tkcyX2EuMJ8dxlYWEd+OFeG9nry9BTPZgLcjLAKVIUkkg8PBzn7qjKzT4mjlzZ1b1MfSsvI2UvcaGqUuKhaUDLiG3ApaO8CqtbI316MH0REglO8llTqQ4R+rTLIj4uha+de5h6VJg22dc5K4sKOXH2wStsqCCnXH5xHTU2PsnfJK3EGIGC2rcJecSkFXUD0+rSlm9i08RSg7SkkYmlZNnZm9PTHYnMi04xjlFOqCUJzw8LgfVVqbZLnb5rUOTGw6/oyQoFLncrhTKwsRRbspL3INKlXG1XCzqbTcoxYLoJR4SVbwHHUE9de3bJdGbaLm7EKYRAPK76TodBpnP3UsyeNTspZlZ7eZCqzLZD8cg4Ck+EgkZwRrWWRs9enYKZ7UBbkZeClaFJJOTgeDnP3VIe2SvjEVUkxkOJQMrbbcSpaR2gVKjJamNSth5xdOUlZ6GMkxnF2iJcUluK44gIeYAwt5pWUhWeB10IGuMGrRIxngOmsrsuxfVKbftkRqamG8pxIWpOhUkpA8I6ABStB0nNQUsyrhclssx1OynXDlpA4HOvcBV6mtmjz+y4SoKcJ208/1RA5I3F4MRpAbW6yoHedDSVIyMgk8dQNBUuWt1VwUHFpIQ2EhKdQnU/fxrKydk9pWIrbLaSpDawUojuJWtonTHYNe6sfEtE+VOVb4sVx2UknlBkeDjiVK4CpbtHKkZ0oOpi/iZyilHoyPSsrN2WvFvirlOMIdZb1cUw4FlHeBrWQs+x8u4WKbMXFJeKEqhYdSN7XXOunrrNRd7HqTxtCEM+a6vY1r1Z7BTo4YrOWyx7RQLw25Ht6HJcYBfJqdQRg5H2sddRhbLvfLpMMeGFykry82FpQEHqGSPupldi3xVNyfiVkr3uYyqKSFpKVAEHiDWYi7J3uUFERUs7qikB5xKCsjTA117+FY2XFkW+S5GmMqZebOFJV/etQ00aQrUqjcYyTZItV5nWZZ5uvlmFDC2HDxHYej15rd7PtNbbqkRkgsuFO7yK8bwGOrq7RkVqUbZO9yoyJCYyGkrGW0vOpQpfcD/OrP+F724y5I/BzjaI6iFOKWlCkEcSMnPsrkr4GFV5krPqjxMVg8HVu6c1F/Q2lywuNMcvB8IjRbCzjJ60no6+qtfjEKvqjMQplvRDzbuhzw1Bq/ZdtJUEJanhctgDAeT/qJHaPzvj31sku32ra6AH4cxKlgfipCDhTZ+yoccd/CuWMqlFuNVb8z5nGYCrRdpKxrMdDseWuPyqkORHMNPoVhaR0E1ulg2xeIaj3xsIKzhExOjas8ArPA9GRpnjg6VooRcIdx5jd2SmQ1oh0/9RPRhXTWUQ4cLbcSd0kns7h6uj/xXUq06UtNjz07Ox1dJyMg5HWKVzi2XiVZ3U82dC4q1ZMdYUUD9VWMJ+HdSvQhiqcle9jRSR0GD5BH9En4CpFR4PkEf0SfgKkV0lih4GuB3b8u3D9pc/iNd8PA1wO7fl24ftLn8RrGtsj6T7P/AIk/RGY2EcQjagJUoJLjC0oPbiteUlSHnW1DC0rIUD0HNXI0h6FLalx1brzKgpJ7az01zZ3aB8zVzFWma7q82psqbWrpUCOusVrGx7026Nd1Gm4tJdbNeXmYSFAk3OVzWEneeKSvBVu6AZOtZuWtdt2Ct7UZRQq4PLXIcToVYJATn1V5TOtFhhSG7TJXPnyUFtUgoKENJPEJzrmrNtnwJVj/AAHd3VsIbcLkaUlJUGyeIIHQdT66lWWnMxqzqVbTyvImtLavfW3kNjZLkbaOPGSSpiXlp1s+KoEdVZKxrdtUHatEV0pMcbjZB8XwlDSosFdm2bdVORcU3OcEkR22kEIST+cSauWaVZWbLcWZ14KJVzQOUHILPJKySdQNeNTHTRnPibTcpxi8ryrbezu/oWNgXnWtqmylxX41pe/k+N4OdaxsaXIVtM1LU8svmUMrJ18aslspItFrvC5024ltLO8hoBlR5VJGN7QHHdURhi0t38LVdTzNCw6H+RV4Ss53ccfXUK9lqdE8vGqPL/b09f4JN9SG/pCcDfgZlNnwdOOCa87dSn5O1ctLrit1ghLSc6JGBw9dTLk5s/O2o/Cqb2UtqWlxSebr8Epxpw6cVD2kXaLlfFTYlzK25S/xv4lQ5EYGuo1qWtGZUJR4lNuL0jbZ7kzbOZJetViZcdUUKi76xnxlaDJ66svqU79GLJcJUpieUtk8UjHAe2vW0kmzT7fAEK6F56CyGQ3yKk8prxyRgV7L1gVseLN+GjyvL8vnm6+OPF4ffUvdlKdo0Kayu6lro+rLO0yiqwbMkkk81Xx4/m14tRJ2IvoKiQHGsZPDWrgk2u+2CBBmTxb5duCkIU4glDiDjq7hUqLK2bj7PTbF+FFpW+tK1SywopWQRoABnAx09dRu7iUstFUnF3Ur7PbNe/sW9lJb8PZTaJ5lZStKGwk58XO9wqBsU443tbC3Vqw6VJc18cEHjU+zvWCHYLjAfvJS5PCQf8uvwN3PZrnNQtmXLVAvaZ024llEVf4rDKlcqMEZ04U6F5OLWIeV67aPpb9S9s0OT+kFKUEpSH3fBB04KqTb1G37P7R3VjSUqRyCVjihJVrjq4/cKpbHdn4G1Buqr2pTYWpaU82X4RVnTh0ZqzGulrgTLhBXIXMtNyBUt1DZSppWSQQDxxU7Izq3qT8MXtHk9bO7RhrTcXrRc2bi0tZLagpwBX+onpB76zlqXOurF5cjqZgQpTgXJmOqwWxnxB1/17asRImz9plouDl6E5LJ32I7TRClqHDezoBXuDdYNxtU+1XV8wTKkc4aeSneQFfZUBVUraNm1eUal504dLu3n052MhshBtMW+gQtoRLUtpwLjiOtIcG6ekjGnGoFhKk7L7SpSpQCUpCQDw1NSNnpFg2YuYdduPPFuoU2p1tpW4ynHHrJJwNOuo9sk2iN+FrSu45i3BscnLLRASoHOCONWWmhzTTlKbs2vC7tdHrsl+5jtl1qO1Fs/GKJ5dOcnjUxrP1kIwSM3EZwcZ8KpMRzZyJeICxcA23bgFLfDKjzleSTjHDFUbcsKNrhdjejyKXw+P8ALr1O9nd4VCVkjedVTqSllaThbYxe1cp6VtLOcdcUS06Uo18QDqrZn47dz2k2V52AsuxkrcKtd8pBUM9fCtdvSbXMvq3o9zK40pwrdd5FQ5HPYdTWVu0+2u/gl6zXRT8+3pQ2yyGFjlTnrIot3crVV4UowTTs1s9Lq2v5mC2glv3C/TXZC1EoeWhCc+IASAB1VmLpNkTfo/tqn3VrUiQpveJ1UANM14uo2enznZMx+Va5ZP8AmYvJb3hdO6e3tq/fZER7Ye3CGwtlhElSWwvxlgDxj3mo1V9SzlGXAioWs1y8vqatXqPJkW6QJUJ5bDo4lH53eOBrzXh3xfXWVk9GerUhGpFxkro6XeIbr0BEa/NqEfdHI3OKknklHpUBqkf/AK91a3KZmWd1tuXuvxljKX2zlDg6661GSFQ2gRoUDT1VhZ2yEJ4LMJXNCs7ym0jLSj17nAHtGKieDVvBt0PzSok5M0dMhG6VpJdQTp4QTvEdfb3/APhV647L3q0vl5MZb8bOVriq3tO1PjezNK5lhprdGHqdMg+QR/RJ+AqRUeD5BH9En4CpFe0bFDwNcEu35duH7S5/Ea72eBrgl2/Ltw/aXP4jWFbZH0n2f/EqeiPMK3zLm+WILBedAyUg4wPXU/8AwftERra3PWpPzrEBxxpaVNOKbVkeEg4NbNt5IkI2mSluQ62kR28BKyOvqrFJWuz36tSsq0acGrNN6rp+ZgJlunWxYbnxHYxVwK04B7jwqORnjWzbN3l6dKTYrw4qXCmeAkuneU2roIJrGM7PzpF4l2xncBiLUHXnFbqEJB4k0y9CYYlxlKFeyaV78mjGBIHAUOOnprNnZhbzTq7bdYlwcZSVLZaVheBxxnjU3ZTZ6PcYc6TIkQ1ZjK5NtbnhsqzjeUOjhxooPYTxtGFNzvt76mr4B40wOGKnSrS9Efjx25Mac7IOECI4F4PDXq/oayB2U5N4RZF7t7Ew6c3K84PUTwBqFFmksVRik3LcwOB1CmB1Vfmw5FumuQ5bZbfaPhDr6iOykKKZ0xEVLzTKl8FvK3U92ag2zxy576FjA44pujq1rJXmxv2FSUSpUV1wnBbZc3lJ0yCR0CkuwXCDZY94fSjm0ggJAPhDPDIqcrM1iKTUWpb7eZjSAeOtXG4r77TjrMdxxtkZcWhJIQO09FZS27NSbpBXNYnwUNtjedS49hTY61Do4Vfg2+6s2Ge/b7lEVEUjMppDgKt0ZGSMadNSosyqYqmrxjJXTS1Nf8HPRU6DZLldWVvQIan0NndUQQMHj01n2NlWVbIKcE+2iQqSCJJfG6lOPEKuvsqLsoyuFtvHiiQh0ALBUwveQvwD09NSoaq5lLGxlTnKk9Y338jXinBKSnBScEHoNMCs85sstU51qRdoUWU64pSIy15VqdAccDWHmRJFvmOQ5SNx5o4UOjvFVcWjppYinV0i9SwEgHNVxnSlKg3uUAA6KrgYxjSlKApgYximB1Cq0oCmBwxVUFTbiXW1FDiFBSVJ4gjppSgM69tFBnqD11sbUmVjCnkLKN/tIFQbveH7utoKabjxo6d1hhsYSgfOoFKlybOaGFpQkpRW23l6CvDnAd9e68OcB31COh7M+g4vkjP6g+FXatRPJWv1B8Kuiu5H5lP5mU3aV6pUlSPB8gj+iT8BUio8HyCP6JPwFSKAoeBrgl2/Ltw/aXP4jXezwNcEu35duH7S5/EaxrbI+k+z/wA9T0RDVxT+sK2Xb7/c6f2Zv+dYWB+DxJBuYeLAGnI43s+us/eLxsve5wmyWbglzcCMJ3QMCsV8rR7tdyjiYzUW0k9vOxitl4y5m1EFtoZ3HAtWOgCswN64ztopRnJiWdx7D7oTvKcwdAnv/nUFW0UWDBdh2CAqIXxuuyXVbzik9Q6qsWW6QotvlWm5tuLhSlBe+147ah046alNLQ561OrUvVy22SXO17t+vQzOyLezw2lY/B7k4vhKt3lEpCSMa5wah7MpHO9otB5K4NOjwq9Wq8WDZy4JfgNyphUClbrqQncT/wAR0mo8G72u33mU4wiQbfNZU29v430lWpIqbrQylTqSlNpSaaVr76O5jtnGZb17it27dTJ3t5K1jKU44kjsFTpjGy7Up0SJ86U+VnlHWkDdKunGTmr6NoYVqkW5FoZW7Gg75cW6AFPb/Huxwq04vZVl8zo4mvOb2+mKsAJCuOCeqoVrWNpupOpncZJNaW3359C/t+Ep2jY3M45k3gniePGtaWMp7qz+095tt/camstPtTUtpbWlWNzAzw6emsFVZb3R1YKMo4eMZKzRst4hm/Cw3JlOVTkiM9gfnoONfVn2VNVPTeLperGlQLCo4TFBOQFNcMd+prF7P7SNWe2SYkiOp5W+XYqh/wBNZSUk1iLbMdt1zjzwSpbTm+r/AJddWzJWfucawtSWaLWkPl97/sjKAfgvYU5yJF3kYx08m3/U/fV3ZgAbO7S481T/AP1UTaS7s3mcyqG0pmLHa3Gm1dBJyT7fhUyyXaxW60y4kluYp2e2G3yjGBx8X200uWnCp8PdxeaTu1+a/wBItNJH1aO8PyiP4a87DkDa6ER0Bf8ACarbbhaRaJVmuPOERFvh9l1sAqTjoI7qlwtoLMzfzdn48lJZAbjoRjBQE7uVdtFa6dyJ8RQq01BvM2/e1jXZilO3R91aipZkElR453qzO2pztJvE5JjtknrO6KhPLsrl6LwEvmCiVrGnKb3HTszUvaW52m7vplwUSUSMJQoOY3d0DHt4VC+Vm/i41OSi7JP8r2MJSlKoegKUpQClKUApSlAKUpQCvDnAd9e68OcB30RD2Z9BxPJWv1B8KuirUTyVr9QfCroruR+ZT+ZlaUpUlSPB8gj+iT8BUio8HyCP6JPwFSKAoeBrgl2/Ltw/aXP4jXezwNcDu35duH7S5/EawrbI+k+z/wCJP0RGCVKUEoSVqPBKRkmrvMZ3mEn90r5VmNhwDthEyOhXwqXcdudoWLtMYalNhtp9aEgtg4AUQKxSVrs9+pXq8bh0op2V9Xb/AEa5zKd5jI/dKpzKcf8AsZP7pVbDB242heucVlyU2UOvISockOBIFZXbLay9WnaRyHCkIQyltJALYOpFTlja9zGWIxSqqlkjdpvd/saTzKb5jI/dK+VW1tOtK3HmVtK+ytJBNZ5W320iUk87b/dCsht885KgWCS8QXXY6lLIGMkhJpli1c0WIrwqwhUikpX2fT8jUKUpVDvFe22JD2SxHddA4lCCceyvFZC27RXayR3GbdJDTa1b5SUA+FjGde4VKtzM6jqZfAk35sguNPMkB9hxonhvoKc+2vNbjtfLduGxljmSVBb7qsrUBjJ3a06pkrOxlha7rU88lZ3a9mKdnE9VKqhSm3EOIOFoIUk9RFVOh+RcMKaBkwpAHHJaVj4VaredjdqbzddoUwp0lLrBZWSnkwNRWkyPLpOBj8cv4mrOKSujko16kqsqVRJNJPR33/I8UpSqnYKUpQClKUApSlAKUpQClKUArw5wHfXuvDnAd9EQ9mfQcTyVr9QfCroq1E8la/UHwq6K7kfmU/mZWlKVJUjwfII/ok/AVIqPB8gj+iT8BUigKHga4Hdvy7cP2lz+I13w8DXBLt+Xbh+0ufxGsK2yPpPs/wDiT9ET9j5LMTaqK/IcS22N4FSjgcKxtxWl27znWzvIckOKSesFRINRyAoYPA1UaVhfSx9MqKVV1b7q3sSLb+WYP7S3/EKzn0h/7ye9Cj4Vg7b+WYP7S3/EKzn0h/7ye9Cj4VZfKzmn/XQ/8v8AVGsrBKCBWzbXzY0u1bPtRnkvONxylaEHJScJGCOvINa3Wz7Ix49vtdw2nkNJcMU8nHQeG/jU/ePvpG70JxmWCjVe8XourehFh7E7Qzmw4mIlhKhkcsvdJ9VJexG0UJsuGIl9KdTyK94j1VjLjd7lenS7PmOuAnIb3iEJ7AnhVLddbhZng/AlONkHJRveArvHA0TgRlxts2aN+ln+tyLnUgjBBwQeIqi/FNbXtnHYlQrbtHGbDZnow+lPDexkHv4j1CtVV4hqslZ2OjD1+PTU7W6+pte0ZA2A2eJ6/wD+TWOt+x9+ubKXmYgaaUMpU8rd3v51tzSIDGwlpulwTyqIDe+2yeC1nROa0W63u53t5Tk2UsoPisJUQhPq/nWkklqzy8HOvOMoUrJJu7frskZCZsPtDCaLioiX0jU8isKIHdWC1yUkEKScFJGCKl227XGzOh2BLcbAOS2VEoV3p4Vse0UeNtBs83tTBbDUhBCJjaeBPDPePgarZNeE6+NWoTjGvZxeia01815kT6Pv93o9A5WvyfLpPplfE1sH0e67XIP/ANu58K1+SFKuD6EDK1vqSkdZKqf2ImGmNnf/AKr9WVjx5E2SmNEZW+8rghAyf6Vn2vo/2jdQFllhvOu6t3X7qnXKaNira1Z7Xui5SEByVJIypOeAH8q095x+U6XZMh15w8VuLJP30tFbkQqYjELNSajHk2rt+ZPulhu1lG9PhqQ1nHKp8JHtrH1nrDtXMtzqYdwcVMtr3gONvHe3UnTTPR2VY2rsyLDdi2wd6I+nlWDx8E9FQ0mrovSrVFV4VZavZrZ/yYthh+XITGisreeX4qEDJNZ9nYDaN5sLLLLWfzVugGp6JB2N2QjvxEp/Cd11LqgCUJGunqI9tahIfkzXS9KkuvuHipxZJqbJbmcalfENuk1GKdrtXbMlc9mL1Z2y9Lhksp4utHeSO+o1vtNwu2/+D4qpAb8YpIGPbWQ2b2km2aeyw4+t6A6sIdZcO8Eg6ZHVTaSM/s1tHKjW2S9EacAcSGXCjQ640pZbiNXEKfBlbNa6fJ9dOpBn2S6WltLlwhrYbWcJUojBPVpUKtsvEiRK+jS3OyX3HnDL1W4oqJ0V0mtTHCokknob4StOrBudrptaeRPg2G7XOPziDCW8znd3wQBn11Zn2yda3UtT4ymFrGUhWNR6qtt3G4Q2iiJPkx0ZzutPKSM9wNbLtu4t237PuOLUtaoaVKUo5JJSNc1NouN0ZyrVoYiMJWyyv66Gq14c4Dvr3XhzgO+qI7Xsz6DieStfqD4VdFWonkrX6g+FXRXcj8yn8zK0pSpKkeD5BH9En4CpFR4PkEf0SfgKkUBQ8DXA7t+Xbh+0ufxGu+Hga4Hdvy7cP2lz+I1hW2R9J9n/AMSp6IjUpSuc+sJFt/LMH9pb/iFZz6Qv94vehR8Kwdt/LMH9ob/iFZv6Qv8AeL3oUfCr/wBjPPn/AF0P/L/VGuVLgMXO4rNst/KupcO+tlJO5n7R6KhqOATW4odc2X2AjyYn4ubdl5U6OKU64x6h7SaiKvc1xVV01FRV5N2V9r9fyI3+BlxwPwleoMNeM8mV5UKp/hK0EY/xVF9g+dauU76itaitROSpRySaopCd06UzLoVVDEf3VfZI3rayG3A2CtcVqSiUht7R1HBQwrhWjK8Q1uV9QW/oysqVDBLgPtCjWmq8Q1NTcy7MT4Uru/if6m37ROEfR1YGhwUsE+pJ+dalW3bQtFX0cWJ0DIQsA9mUmtRpU3J7OtwpW/7S/UVtuwyucWy/W5ZJbXHCwnoBwQf5eytSrbdh082tN+uSxhtDHJhXWcEn+XtpDct2jb4d9br3uQ/o6/3a3noYc+AqPs6yJO3UdtQyBLUrB7CT/KpH0df7sbz+gc+FRtnn0xtuY7ijhJlqSSe0kVK2XqYVr8atbfIv9mX2i2T2hue0UyY3ECm3F+ASseKNBWOOw20nmSf3gqztSqZF2pntGU+kcpvJAcIGDqKxfOZfnkj96r50eW70NMPHE8GGWUbWXJ/uZlWwu0ikkcxT+8FZXbSI+zspY+fACWyS0sZzoR//AJFagZUtIyZkj96r51ekwbikxOeB3EvHIKcUVZBOMjNRdWdiZ0qrqQnVmvDd7W5epLtlnvW0m6iPvussDcS46vwGx1DP8qyati4rJKZm0sFtY4pSrJH31f20mu2tEbZqAox4rLKS9uaFwnrPV2Vp/JpHRR2WlrlaPHrx4kZZIvZJam0p2QtKlJ3dqYhORocD+de/pK/3Kj9nH861RDJcfZbQnK1uJSkAcSTW1/SV/uVv9nFTdZHZFck4Y2nnnm0lvpbboebj/wDS+2/tn8lVq44CtouHhfRhbca4ma+xVauOAqJ7o2wHyz/9M8ueIa2vbP8AJmzv7Cn+EVqbviGtu23bU1A2fbWMKTCSCO3AovlYxH9TR/P9DVK8OcB317rw5wHfVDuezPoOJ5K1+oPhV0VaieStfqD4VdFdyPzKfzMrSlKkqR4PkEf0SfgKkVHg+QR/RJ+AqRQFDwNcDu35duH7S5/Ea74eBrgd2/Ltw/aXP4jWFbZH0n2f/En6IjV6aacfdSyyguOLOEoTxJrzXptxxl1LrK1NuIOUrScFJrnPq3e2m5mbfszfm7rDcXankoQ+hSicYAChnprL7cWG8T9qXZMS3uvNFtACkgY0Fa9/iS//APvEr95T/El//wDeJX7w1peNrHmOjjHWVXw3Sa58yHNgy4DvITY62HSneCFjUjrra4bf+LNiWbYy4PwlbFZQ2o45ROuMeo49VarKmS57oemyXJDoGAtxWSB1VbaddjvJejurZdR4q21bpHsqqaT8jpq0alWEbu01qul/2Lj0CfGcLb8GQ2sHBBbNZK0bMTbk6HZbK4cBs7zzzw3fBHEDNX2tu9pGkBCpbTuOCnGUk/cKx9zv93vICbhOW42ODSQEI9g4+up8O5R/GTWXwrzu37Kxum1YXftjoC7RDccaS/hCEDUJG8kH7q0cWW7Olxtu3PqW2cLAQfBPHHsxVY15u0FkMQ7jIYaHBtCzgeqqovl5aW443dJKVunLhCz4RxjPsAqZOMtWZYbDYjDRcIWavdXv9TfltxG9i7VZLwkxzMRyYWrTknBqnNaJcrBdbRIUzIiOLSPFdbSVJWOvIqPMuM+5BInzHpIR4ocVkJ7qnW/au+2tnkI84rZHBDyQsDuJ1HdRyi9ytDC4nDpuDTu22nt+TI8CxXa6vJZiwXdTq4tJSkduTWf2hkxrLYGtk7c4H5C1hUtxGuVfZ7yceoVi5m2O0M9ksuT+SbPEMICCfWNfvrDJJQoLSohYOQrpz15qLpLQ14NatJSrWSWqS69WbdsJaLnE2nQ/JgPNNBhY31pwNQMVr9xtV0hSH5T0N5ltL5Ul1SdAd7Q17/xHfwMfheV79WpN5u01gsS7i++yTkoWvINLxtYiFHEqu6sstmknvsbNPiN7c21m525SBdo6AiTHJwXAOkf301qj0CfGcLb8CQ2sHGC2atMuux3kvR3VsOp4LbUUkesVnWtu9pGkBCpbb2OCnGUk/cKXi9yYUcRh/DStKPK+jXlfXQs2XZaddZCXJTKokFs7zzzw3fBHEDNV2pvabnemlwvJYACI46Dg8fXiolz2gvF4G5OnLW1+iSAhHsHH11AAwMDhUNpKyLU6FSVTiV2rrRJbK/8As3Haa2u7Sx4+0VoTzjeaCJDKNVpI7K1PmkwK3OZSN/7PJKz8K9wbjPtcjl7fLcjr6d06HvB0PrrM/wCPtpN3HOGM48bkE5+VS3Fu7KU6WJw64dO0o8rtp/7L1hs/4GUjaC+t8iyxrHjr0W650aVN2/tVynX5uRGguvN8gAVITkCtSnT5tzf5e4SnJDnQVHRPcBoPVUkbQ31KNwXeUEgYA5Q8KnNG1jP4XE8ZV7py101tbyM5s+G79spM2aK0tzWl8tHCtN4jXHxHrrW5FtuEN0syIL6FpOCOTOD3GrAUtDgdQ4pDoO8HEnCgevNZxjbnaNhoN88Q8BoFOtJUfbUXi9zbhV6M5SpWalrZ6WfO255smzEme+mTcWlRLawd9914buUjoGeuth2+iyr0bXLtsR19lTO8ChPAHBGfVWpXO+3a84TcJi3GwdGkgJR7Bx9dUZv16jtJZZuklDaBhKQs4A6qnNG1jGWGxU6sazaur6a21/2RHmXozqmZDamnU+MhQwRVlzgO+rz770p5T8l1TrqvGWs5Jqy5wHfVOZ6fiy+Lc+g4nkrX6g+FXRVqJ5K1+oPhV0V2o/M5/MytKUqSpHg+QR/RJ+AqRUeD5BH9En4CpFAUPA1wS7fl24ftLn8RrvZ4GuCXb8u3D9pc/iNYVtkfSfZ/8SfoiMlKlndQkqPUBk175vI83d9w14C1NneQopPWDXrnT/nDmv8AyrnPqnm5FebyPN3fcNObyPN3fcNU5y/5w571Ocv6/wCYc0/5GhFp+RXm8jzd33DTm8jzd33DVOcv+cOe/TnL+PKHPeNB4/IrzeR5u77hpzeR5u77hqnOZB/7hz3jTnT/AJw57xpoPH5FebyPN3fcNObyPN3fcNU50/5w57xpzp/zhz3qaC0/IrzeR5u77hpzeR5u77hqhkvjjIc94050/nyhz3jTQePyK83kebu+4ac3kebu+4apzl/zhz3jTnMj9O57xpoPH5FebyPN3fcNObyPN3fcNU5zIB8oc94050/5w571NB4/IrzeR5u77hpzeR5u77hqgkvn/uHPeNOdP48oc9400FplebyPN3fcNObyPN3fcNUEl8/9w57xpzmR5w57xpoPH5FebyPN3fcNObyPN3fcNU50/wAecOe8ac6f84c9400Hj8ivN5Hm7vuGnN5Hm7vuGqc6f84c941XnEj9O77xpoLTHN5Hm7vuGnN5Hm7vuGnOJH6d33jTnEj9O775poPGObyPN3fcNObyPN3fcNOcSP07vvmnOJH6d33zQeM8KQts4WhSCeAUMVbc4DvFXVLW4cuLUo9ajmrTnAd9FuS75dT6DieStfqD4VdFWonkrX6g+FXRXcj8zn8zK0pSpKkeD5BH9En4CpFR4PkEf0SfgKkUBQ8DXBLt+Xbh+0ufxGu9nga4Hdvy7cP2lz+I1hW2R9J9n/xJ+iLtnRyk5YS0h1YZWUIUkEFWNNDWTcjtJiyXGY7Ylck2XW0NhYQsg7wwfF6DpwrDQY7cl9aXXFttttqcJb8bQcBU1qxredWWH1lpUcPtK3TvKznCTjhwNZR2Pdr5eJdysSUx2noTbxZSw0hgp5JbYBK9zO+FcVAnXXhmroiJTLbWWWDb2FI3Gy2PxwKc53+nJ4ioDVrjS+YBqRJHOkqUveSCG0pJCtBx4VFTAc57JgOLUl2OF7iRnCino9etTtyMlCMrrP8ATlsZcQoKObqbS2404jlEk8cF0aHtAyKORIRcRIitNKLq33GWTrhQCQEHrAO8R6qgos7HLFDktSQlzk1YwMq3AogE6ccj1Vb/AAWA6ynfdaLrriN1Y8JG4Afac016EWi/+Rlu6xX2H+Ud3VbyEKUpCNwIKhoCOg6Gs0YrKpSESIjLbIcZ5uoJCS5keEO0dOtY78DL5rBcU+vdmEl1JGjZxlHHjkZqNGhJkRm31LdVvyCwEIxnxc5GdKjY0bjUgrT28n/9y9jIIYak3CVGlNpbLe682S2GyUJJ3k4HWPhXtppt5q2KTHRyUg5d/FDH+osaq48AkYqIi0IlKnriyHHWomiFlOrhwSR2aA/dVHLbHJZbjPvlTsXnGHAAB1DTuqdehRqDfzv2fQkQ4jrDKgiGhyQqWEvJcQCUM40wDwB117BV1f4MZbjRghtwPZCAEag8qQFFfVujGKjN2dh+StluY8lbDqGpK1AYIVnVPcRwNUTY0Id5N95ZUUKU2hGAXMKwAnOmoOalXXIrJ05Sbc39SYqHb3YuN1tt5hhxa/8A5ElSgCO1OB6j2VHukF5TSlMttpZaeDbLSGgCpJBIUFfnDCdawygQopO8N04weI7DVUrWkgpcUCNBg8Ko5LodUcPOMsylcytohxn7fJ5wtpLsglqPvnBBSN7I9e4PbUzmcFxpLqG2kraSw2631kqT4Q7xkHurXMf0qvbk+2ikhPDSk28+5lbs0lPNlPsNsSC+tJQgBO80CN0kD1iskqKyZv8AmIrLTqXHQwhDY8NsNkglPThWMVrGpOSST1mmuclRJ681OYSwsnFRzGUfiLdisvCP4QkrDxCAnCfBxkDh01fkMww1KlpQ2ObKWwGxwUpRG4r1AqPekVhMq+0deOvGqYqMxb4eTt4jZlssNXN8OoaZjojZaWuOnCVbyBoPztCde014bYgNSHlvREciEv5RnUDwQCPaSK105OAVEjqJp6zTMZrCS5yNjMBLKwzDDK3lKQhbvJhwJQU6K3eonia11xPJvON5BKFFORwODVBkcFEdGhpUN3NqVKVO7buKUpUHQKUpQCvDnAd9e68OcB30RD2Z9BxPJWv1B8KuirUTyVr9QfCroruR+ZT+ZlaUpUlSPB8gj+iT8BUio8HyCP6JPwFXzQFDwNcEux/9duP7U5/Ea73jIrTpP0Z2mVMfkrkygp5xTigFDAJOeqsqkXLY9nsnGUsLKTq80cxjSnIb3LMhBUUlJC0hSSDxBBq8LvPS4HESNwhSVAIASBujAGB0Dqron1WWfzqX74+VPqss/nUv3x8qz4cj2pdrYGTu0/Y5wm4SkNhCHQgJQpCSkAEJUd4jPfVOfyefJn8oOcoxheBrgY1HTpxrpH1WWfzqX74+VPqss/nUv3x8qjhzHe+B6fQ5uic8nO+G3kqcLqkuoCgVHiaum8TFcoVqbWpxRUFKbGWyRg7vVoAPVXQ/qss/nUv3x8qfVbZ/Opfvj5VPDmQ+1cA90/Y54m8T0OKXywVvKCt1aQUgjQYHQMaVRq7SWV7zSWUDeK9wNJ3ckbpOO6uifVZZ/Opfvj5U+q2z+dS/fHypw5jvXs/p9DnKLpLaIDC0so3yvcbSEpJIAOR3Aff114M6RvBW+AUtciMAaI6vv410n6rLP51L98fKn1WWfzqX74+VOHMnvbArk/Y54u7zF7py0lQUFKUhsAuKAIBV14yfbXlF1lJLJXyT3N0bjPKoCtwZzpXRfqss/nUv3x8qfVbZ/Opfvj5U4cyO9cB0+hzFa1OOKcWreWskqPWTVM10/wCqyz+dS/fHyp9Vln86l++PlUcKRr33g/P2OYZpmun/AFWWfzqX74+VPqss/nUv3x8qcKQ77wnV+xzDNM10/wCqyz+dS/fHyp9Vln86l++PlThSHfeE6v2OYZpmun/VZZ/Opfvj5U+qyz+dS/fHypwpDvvCdX7HMM0zXT/qss/nUv3x8qfVZZ/Opfvj5U4Uh33hOr9jmGaZrp/1WWfzqX74+VPqss/nUv3x8qcKQ77wnn7HMM0zXT/qss/nUv3x8qfVZZ/Opfvj5U4Uh33hOr9jmGaZrp/1WWfzqX74+VPqss/nUv3x8qcKQ77wnV+xzDNeHDoO+upfVZZvOpfvj5VQ/RXZj/3Uv3x8qcKRD7bwlnq/Y3GL5K1+oPhV4V4aQG20oGcJGBXuuo+Kk7tsrSlKEEeD5BH9En4Cr9WIPkEf0SfgKkUBTFKrSgKUqtKApSq0oClKrSgKUqtKApSq0oClKrSgKUqtKApSq0oClKrSgKUqtKApSq0oClKrSgKUqtKApSq0oClKrSgKYqtKUApSlAR4PkEf0SfgKkVHg+QR/RJ+AqRQClKUApSlAKUpQClKUApSlAKUpQClKUApSlAKUpQClKUApSlAKUpQClKUApSlAKUpQClKUApSlAKUpQEeD5BH9En4CpFR4PkEf0SfgKkUApSlAKUpQClKUApSlAKUpQClKUApSlAKUpQClKUApSlAKUpQClKpQDNK0i8bQXBi93ZlN9h25mA0hbTT7AXypKcnJyDjOmlZQbWtsQoypcGUqYuMmRIYjNb5jpI1KuocdOOnCgNkqla7K21tkcOKaZmTENMpfccjMFSUNqGQonI0xr11nWJDcqK3JYXvNuoC0K6wRkUBdpWqWna/NmhrmsPy7hJDi+Qhs7ytxKyneIzgDQdNS1bZW1QYEVmZMckNF1DUdgqWAFbqgQcYIPQaA2ClYD/GNucixnorEyYuS2XUsR2N5xKQcEqGRjB07+Ga9M7XW2XKYYgNypoeQhwux2d5DaV+KVHTH8sUBnqVTNVoBSlKAjwfII/ok/AVIqPB8gj+iT8BUigFKUoBSlKAUpSgFKUoBSlKAUpSgFKUoBSlKAUpSgFKUoBSlKAVSq0oDTrhZbwm/wBzlRbTbZ7M5ttKFynygtEJwdNxWR3EVB/wXcbY4w40w1et6I3HfD0tUdQUnPhAgHI14HWt+xTFAaszszKYavDbSI7LcyAiPHbQolKFBBTjhwyf6VO5O72rZ2DGgQY82SyyhpxC5PJJGE4JB3TnXsFZvFMUBpUDZ6+bPCFLhNRbhITFLEllTxaGSsr3kK3ToCojBAzUqw7MTbXdmpr7jKt9h4v8mTgOuOb5CcjxRwyfZW14pigOfI2OukARZSYca4OpaWy9H52pjGXCpKkqAOdDqCKkT9lrkTBYtNsh21xlLYE5iYocgArKk7m7+MGMgZI49FbzimKAYqtKUApSlAR4PkEf0SfgKkVHhaQWB1NJ+FX6ArSqUoCtKpSgK0qlKArSqUoCtKpSgK0qlKArSqUoCtKpSgK0qlKArSqUoCtKpSgK0qlKArSqUoCtKpSgK0qlKArSqUoCtKpSgFKUo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eg;base64,/9j/4AAQSkZJRgABAQAAAQABAAD/2wBDAAoHBwgHBgoICAgLCgoLDhgQDg0NDh0VFhEYIx8lJCIfIiEmKzcvJik0KSEiMEExNDk7Pj4+JS5ESUM8SDc9Pjv/2wBDAQoLCw4NDhwQEBw7KCIoOzs7Ozs7Ozs7Ozs7Ozs7Ozs7Ozs7Ozs7Ozs7Ozs7Ozs7Ozs7Ozs7Ozs7Ozs7Ozs7Ozv/wAARCAG9ASgDASIAAhEBAxEB/8QAHAABAAEFAQEAAAAAAAAAAAAAAAQBAwUGBwII/8QATxAAAQMDAQMGCgQMBQMDBQEAAQIDBAAFESEGEjETFEFRYXEiMjRUc4GRkrHRBxdSoRUjNUJTcnSTssHh8BYkMzZiQ0TxJVVjN2SCosLi/8QAGwEBAAMBAQEBAAAAAAAAAAAAAAECAwQFBgf/xAA3EQACAQIEAwYDBwQDAQAAAAAAAQIDEQQSITETQVEFFSJhcZEUMqEGFjOBsdHhNEJTwUNScvD/2gAMAwEAAhEDEQA/AOsQocVUGOTGZOWk/wDTHVV7mMTzVn92KQfII/ok/AVfoCOYUQaiKz+7FcKu2EXu4cEpElzAHR4Rrvp4Vx6zxmZG3NyU62HlR3H3Wmj+esE4GKyqq9j3+xaip8WbV7IwTkCezGEp2DIQwRkOKbITjrziqIhTXA3ycN9fLDLe62TvgcSOusvatqL5JvzCHpTklEh0NuRljKCknBAT0YFZe2yXkbcP2tM1QhQW30x+H4kY4dZxw16qwSTPdq4irSTUoLRX/I1GRBmxEhcqFIYQTjecaKR7SKuItV1cQFt2yWtChkKDCiCOsaVtcmSI2y8+W/e3b1HfHIIQpJIbXxyc8Kk3WTyLNsQdp3LWeYNHkEgkHj4Wns9VTkXUxWOm7LIt7c+nTc0Xm0rX/LO6L5M+AdF/Z7+yvC0qbWW3EqQtJwpKhgg9RFbZallyytrLpeKr0k8qeLnDWsBtEof4puIz/wB2v+Koa0uddDEcSpKDitL/AEI3NZfLiPzZ4PkZDW4d4ju414baeedDLLTjjpOOTSklXsrPbaSXYm16ZDLhbeaZaUhQ6DuishPuUSNZRtDBjlq43dJZUrobI8dSeommXV6lPiZZKclBPMtPX9jUVNOoQHFNqSjON4jpFeauGS+qMmOpZLSTvAdtW6od6j1QpSlCcsegpSlBlj0FKUoMsegpSlBlj0FW32ESWS0skZ4KBwQauUom0VnThOLjJJpmsymZMN4tOuK/4qzooVZ5R39Iv21s8mM1LZLTycjoPSk9YrXJUVyG9ybv/wCKusV1wqZlZnxfaPZssLLNDWD+nky3yjn6RfvVQvOAgF1ev/KqE46CSeA663WHboNjtidn74wqbcru4lSYbSkpXD0O6reP55z4ueytDyDTOUc/SL9tOUc/SL9tUWhxh5Ud5Cm3UEpUhYwpJ6iKpQkydtuhaIYkqJbPirP5vf2Vm/XnNaiRkYNZK2XMsYjyDlo+Ko/m/wBKwqU76o+i7L7TULUa23J/uZyvDni+uvfRkHIPA9deHOHrrn5n1LjHK9DvkaHFVFaJjMklA4oHVV3mMTzVn92KrF8la/UHwq9Xcj80n8zLHMYg/wC1Z/dilSKVJUjwfII/ok/AVfNWIPkEf0SfgKkUB5OgrhU52ZD2mmS4qXm3m5bikLSg/aNd2xXnkkE6pT7KpOGY9HAY74RyvHNdWOOK2tneG8xZIsec4MLltx/DPWRpxrE26ZLtktcpuO444tC0K30k53hgnvrvPJN/YT7Kckj7A9lUdN9Tuj2vShFxjRVnvqcIgzpcCNKipirdjy0brja0HAPQodorKDauWplluRYIkksNJaQt6OVK3Rw1Ndj5JH2R7Kckj7CfZThva4n2vTqO86S92cPReZrTRaag7iOd86CUtkBKvsjsqTP2lkXBt5LlgiIdf8Z5Ec74PXnHGuz8kj7CfZVOSR9hPsqeG+pD7WpN34Ovqzjz21suSMyNn4bzm4EcquOSogDHHFYqRPmSLVGtq4qgzGWpaFBBySqu78kj7CfZTkkfZT7KOm3zJh2vSpu8aK92fPu49+gd9w03Hv0DvuGvoLkkfYT7Kckj7CfZVeCup0feF/4/r/B8+7j36B33DTce/QO+4a+guSR9hPspySPsJ9lOCuo+8Mv8f1/g+fdx79A77hpuPfoHfcNfQXJI+wn2U5JH2E+ynBXUfeGX+P6/wfPu49+gd9w03Hv0DvuGvoLkkfYT7Kckj7CfZUcFdR94Zf4/r/B8+7j36B33DTce/QO+4a+guSR9hPspySPsJ9lOCuo+8Mv8f1/g+fdx79A77hpuPfoHfcNfQXJI+wn2U5JH2E+ynBXUfeGX+P6/wfPu49+gd9w1akQzLZLT0Z0g8DuHKT1ivofkkfYT7Kckj7CfZUqjbVMrPt7PFxlTTT8/4PlSZDfgPcm+2tAPiLKSAqtm2Q2hhRWV2u4wky3ZLwKC6lKhJWrCUJcWoEpSk4VkHoruG0OzNt2ltLluuLCVNq1StIwptXQpJ6DXzztRsvP2TuZg3BO+2o5YkAeC6Pn2Vsj52bi5NxVkbjtHBXIsl4S02pV0eltJkyVMY586VY5FnOoCesccca0O6Wx2zTzAkOsuPoSC4GlbwbUeKSesdNbDsrtHLfuMa2zJ7wkyViO1cZDxUYbRGFBsHRK1aJ3ujNXdorHaZT8WHs/GMa4uPKbWw6tYVkDRLhXkcoTnGOORUlTTiQkZOgq+5bp7UFE56BIRDcOEvqbIQrq1qRZkwGdpYbd9bKYbUgJltqHi4OoUOrPHszW2SVbS3e5XdyVfIsS0uEw0BSt+MtJ8RDaACMgY1AyKA1W23Tm2GH1ZZPiq+z/Ss4406UgpZcUlWoUEkgjsrV5sN63TpFvlo3HoyyhxOcjI7a3f6PPpDOz7qLTelb9sUcNPq1MfsP8Ax+FZSpJu57WF7Yq0KfDksy5eR3GL5K1n7A+FXga8NONvNocaWlbawClSTkEHgQa9itTxW7tsrSlKEEeD5BH9En4CpFR4PkEf0SfgKkUApSlAKUpQClKUApSlAKUpQClKUApSlAKUpQClKUApSlAKUpQClKUBSsXtFs7btprS5brkyHG1DKFgeE2roUk9BrK1QjNAfMW1Oy0/ZO5mBOBWyvPN5IThLg/keys7sftc5HRGsi0oTIU7uxpLy/xKFKIPKOJPjKTgbvb1V23aDZ63bS2p23XFkONuDwVDxm1dCknoI/8AOlfO21eyk7ZK6GDOHKMOE83kAYDif5HsoSZbbSzQ4TJmrKojxWUNtu5L885O+8vXCRngKxdo2nuFgYRCTCiuqYeLkcy2iTEcIwVgew6joquzb8GTtTEmbTzlqiRU7+88Sve3B4DfTpkDTsx01sN52WO0EZV9grWl6SXH9+Uo70oAbxISNG0gA7uTrigL98slvvgVFttyE6Rb4++5KRhLQWfCcdedPEk5wBw0rQ50GRbprtvmthEho4WkHIOmhB6iNayOzm0j1sguW9ghpuQ+h1D4OOScGmVjB30YJynqrZZ7Ns2senR460B2IOcP358lPLHO6QEAf6Y0AA4AZoCn0d/SK5sy6i1XZ1TlqWrDbh1MYk/w9nRXdWXmpDKHmXEuNrSFJUk5BB6RXyk+wqNIdjOlClNLKFFCt5KiNNCOIrdfo8+kR3ZZ5Nrui1u2pasIUdTGJPR/x7KA75SrbD7UphD7DiXGnEhSFpOQoHgRShBbg+QR/RJ+AqRUeD5BH9En4CpFAKUpQClKUApSlAKUpQClKUApSlAKUpQClKUApSlAKUpQClKUApSlAKUpQFKxl/sFv2ktTttuTPKMuDRQ0U2roUk9BH96VlKpQHzJtZsnO2SuZhTQXI7hPN5IGA4n+R7Kl2radpKEN3oumPGjloIjEoVNQDlLLhBxujrxnGRXfr9YrftFanbbcmeUZcGhGikHoUk9BFfO+1myU7ZC58zmDlYzhJjyceC4Oo9R7KEmXvdvdv1qTfJ7ce3XNTqozUCPHUkOlOMJOpwrBAAxrisWu7XnZ+3O7PFcYIeawshIU6ylfjNhXFOcaisrsztZcJU2Ha5k3/NLWliJPf3SISDopQGNXCNAo1fvmyKZrDYs9kkQ7kXFEMOvlx19kDV1zPiqJ4Y45oDRkpCRgcBVSARgjSqkKSooWhSFpOFJUMFJ6iKpQk3X6PPpBe2VkJttxWpy0uq0PExyekf8eylaUeFKEWPqyD5BH9En4CpFR4PkEf0SfgKkUIFKUoBSlKAUpSgFKUoBSlKAUpSgFKUoBSlKAUpSgFKUoBSlKAUpSgFKUoBSlKAVjb7YrftFa3bbcmOVZdHEaKQehST0EVkqUB8y7W7JTtkLmYkvLsVzyeSBosdR6j2VJsW0caJBVDu3KGI0eXUlkkOzljG42tedEDjpXf75YrftDbHbdcmA8w4O4pPQpJ6CK+eNrtkJ2yFy5rLy9EcP+XkgYCx1HqNCTMw9m7hthMm7RX1t5kSglxliElPKOBRCQQknxQMa9OK1W6wTabvKtqn23zGcKOVbPgrxWagbUyHLU9bHjFjv8zLCbm5vcpyKdQ0ANMngDRFng2DZh6TtDGLlxuDf/p0ULKXWf/kXg6DsI1oDWzwpVNQnBOTShJ9WwfII/ok/AVIqPB8gj+iT8BUihUUpSgFKUoBVKZqJPukG2NcrNktspPDeOp7h00BLzTNatM22aa3xEtsh8pAIKyGwcnA46geqoatuZwbkKVa46ObDLgEhS86DGPAHWKxdamuZF7G65pWmxdt5q0hUizoAykYak5Vr2FOOGOnprMW/ay1zlIaU6Yr6gCGXxuqweB6qtGpGWzFzNUqmc1XNaElaV4WtLaSpaglI1JJwBWPf2is8b/VuUdOuPHB1qLgyVKxg2ks3gk3FgBQyCpWAfbUhm7W6QcMzWFnjo4KXQJlK8hQIyDkVXNSCtKpVaAUpSgFKUoBSlKAUpSgFKUoBWOvVjgbQWx233JhLzDo9aT0EHoIrI1SgPmfa7ZCdsfcubSsvw3DmPJ3cBY6j1GsO++/KfL8p9x90gDlHFbxwNANa+oL1Y4F/tjtvuTAeYdGO1J6wegjrr552u2Qn7G3Lm8gl+G4TzeVjAUOo9RoSYI8KUPClCT6sg+QR/RJ+AqRUeD5BH9En4CpFCopSlAKoTiq1g9pLq/Dbbhwsc7k+KojIQkcT39A7aBuxZv20hhuKhQNxUrdyt1YJQyOs44nsrR57L67i8t0mQ/kFe+reWrTQgKGAOrH/AIyr5bhQVu8m5qT4jh5QH7RSoaisVcJO+8y7v8tOWN3cQOTITxT2HByK3jSjKNpHDWqSv4Qp51aQ20vC0oCUb2gUM+IoHgck4IOOFRTOS24N5nHKIBcSSTkoJGOjoA1Fe0z4ykrdLikjcy4lXAHgdejhwqMJZeDKltHm/BtIHhLGmnHPEdlcfdzfMrxtNSQ1LdjwS2taVy5qslI4pB/O1BxpoONSJj8Vlp9x0pPJthgpI4LGcAe3o6qiLYhNS+ctLUXXDulYVwwOrGc+v28apIQRIU68gL5uSvkkn/UWcZOeoY/pXLVwzoyTez5l41c2xl4Mq7QYbKId1dRvMoWlt3w0p1wrjnTGtXRtLfAvC7llpw4ZKW0JUvr0xkjtyKw5lqa5R19vlpUhsBtgEhKEZ6ez1VbadcU60WVtuy28lbyt7kWkH80ADU9HVWKqVFz0NlMnXOU9vc4fnuTeReCXWXlHCQQMEdGM6EY9dRnLdENveLbgRHJ5UA+FySk64wesdOaizENuJMWItxZlvbzzjp3d3d6tOGT01IWlKYYilSm4ilDlXN0b76sjwW0jUjrNM11vqG22X5qI90t9tihJSZK+VZUvdKUFOApJAHSDXi4tM3a34irW1Mt7hUWSNXE8CAT7R8KrJcYkTWkPLUxCtyApKAnwgs8cqOdeAwKjFx9e0jUmM34b7IWoDI3DwGp0HAa4J1qYvoxcyEGUpXNlW+TIjOPIWP8AUOrgAIzjGenQ4FTbDtXtIoDnDkeUAspUh1O6rA6lDGveDWFkXRuLNTFtyEuuJeDrxGQltQ8YJPSD3evquBotS3HuVU3FmuYSCrxVHo7en+la55R1XMnMb5B23tkjlRKCofJK3StzVsnhoqs9HlMymQ7HdQ62rgpCsg1yVCg5LdtK2m0MMLSRucV4wd7e4YOumOrhVJr8piRz23OSGeQWOVLSt0KRnRW6OIHf1VpGu72kWznYM0zXPWdrLxFUhTTzdxZWobyXkhKkpPUpIHr3gazsLbaE++qPJYdYdQrdUU/jEA4zqRw9YFbKrB8y2ZGy1Wo0SfFnI34sht5I47is4qRmtSxWlKUApSlAKUpQClKUBSoF6ssC/Wx233FkPMOjBB4pPWD0EVkKpQHzTthsfP2NuRYkEvQnSebyceMOpXUqlfRF4s0G/W1233BgPMOjBB4g9YPQaUJuX4PkEf0SfgKkVHg+QR/RJ+AqRQgVSq1SgBrn+0FwbG00nKkLdRuNIbKVKO6EhR8Xhqs69g6q6Aa5Ntyp6DtZJZccUGJiUOobaRgu4TulKl9ABTnHbWtJJy1MazahoJtx5RxDS25AUgkp5VvJBOvgknJGeg9ZrB865WM8J4JX/wBF1vOihqScnTHVwq29ObEgPP8ANkqGQSlxS1Af3nSsde57ToYMR5RQQrebOBoRqM9ddjjZXOGHilZnth15d2iKuKyxHkI34+RjlNdFKHUSDroKzDb8US1ttcrIckK/GLVkpQO/5afy1S12txbseW4stxWlg8o8rJ04ADJGACdK2dtTDrqnZE4vqyVJAJ0T2JCQM+vFUhmteRaqop2iSZbiVSUwmkYeT4SCfFHr+/8As1IhpMlpC5KNASg7uh04nOeHzqy8gT0suRy0lfBvlU5GOnODmpNtDi5agAFJSTgoTuhzGMkDJOOP98KYhJ0mpbFIbmPuim4KVAqS4p0le4lOFLHABR6AMHhxqJHcvDiAWXo7bY8HcbbCgM9fGsldWWY94kcswS06UBKiRoAMaHvB9oqkq1OtMSZSAmMmPgoVvarTjVIxjOeuvLpYOVSmpX3PUo4nD0tJwuywZd0trYCmmJ7YOCAgpIz1HA+Bq9C2itZkYlMvQ5HAFwZHtHD2Dvq7LPJQbdMYcWhElfJY3ijBKSRnBI4gce2oCw9cmVMyGGVvNKKQkjddBx06AEdIqs+z5q9vodCxOBrNJrLcyK4zshxtZKVRG1kpbSMb2vjH7R+6rj0hbDsi5SChttlOGo+hK1cBnHE8NOjtrXbNKuMOQplgckvxeTcGh7MEdnEVmYci3XhK4bq0pe3vCQs4IUM5IPT6/urimpR0lsjKvhJ0vEndPmWobKmGHLxuYbP+qnA8FRONOvPsFWyiXc3EuuJ/FMqKWxva5PHo/vqqXeGXYlp5k2guArSVr6N0HIxjUknuxivVrdaMloOhYAR4KiPBSfu+dbcXTNFnG072ZbuMr8HQUoLpDylJ3BjK+OuezGfXj1e4xe5qpbjqzypCikDinpBA/r6qsWiKFPOmQFSMKVyhV09oPyqQ1LuL9vceZhNMPFQ5NspJPJ9I19WvfVZXRKLjMpm3MR4yklT5IV+LOmOs57QNBxq6ouMx5ASkx1uDfUpo5WD+cRkdWagw7Q667zyW4cE5UtRAPZnoxpUuTNfkKS3GdZQ23qt7TB6MDu6azlZbMm7tqVmHmxjtxVOxxGQFJktqKVnPEkjT7qzdq25uEMIaubKZbQx+MRo7jrxwV6seutaXJjukR0SFSHHSltJbQd1KQoKypR19gq8ttUeVy5QpKUyOTBxndzqDjPYRj4VeMpU1oyVJ7nWYM6PcojcuI6HWXBlKh/elSK5bCuc6zzFyraQ42RlbKlfi3u3/AIkdYz210Kz3mJe4aZMVeQR4TavGQeoiu+lVVRabmqlcyFVpStiwpSlAKUpQClKUApSlAR4PkEf0SfgKkVHg+QR/RJ+AqRQClKUArW9vLKL1srMbajB6W02VxyB4QUNdK2SqGl7A+dWLJbl2VyYiWubNToYSVhCs9uerpFYWfDEacwErUAoJWWyQSgkcM8CRXY9rNkbZHuC7ouCOZyj/AJpxpJ32Fn/qDXxevuz0muQXy3m3XBxlbwfTnLUhpW8laeg5rZTb5lHFWNnaYjtwGRJjiUVL3Y7BVujIHE/0zXssJbDUyQhEhRUUx48ZvCW19QGuR1lVYa331qThMx8MvJb5JK8DASeJTrx66zbcopYDDKN5xadHEr0KR9kaezIPfXYmpK55k1KDsyawsQ4jwddxKPHKUgN5Oug4noArK2QNNXJABW4otgAnxhrxPec+ysE08Elp3k0kseEV7u6T2AHOvWazcIMRyFAckt5PKK3lZISNd3s4gAa8TwrkxzUaTT5lqCzSuV2haQz/AJoIK+TdwoD80H+x7TWJkNhUpmXKZeVDYG6nCt/Hbu8AT11tgSjmzJfQHA8gtqA1HXx6emtcmW64WveXE/zLWNGycHHUOv415fZmNpwXAqu3RnRiKMpPPAxZhCZNihZWxEbcWtlheFYTkbqlHOOGQOPTWSenQkbRiS03yiGo6UFIVkLWCdTjgNR/TNY+TdFz4r8eLLRDWpOFx5TQz3oX/Kqw22bU80hlO8l1gKKB4W85nB3erOnR6697K16HK21y1LaS/cLu87KacZS2dxLR4pIJJUe8nTH9ahMW0JvzrSXQ4gEKDmdcHpJrMuSmYjzkiYrd3GAl9wqO405+akDiTg9nDprCXK4qudxTIhtqbjoZCElSd1SjqSrp6/urkxFJVIpRWp6OBxMqFRyn8r5Gdg3n8SWZKS4G/B388e3+XTqKyi4rMtv/ACzrgKxooAZB4ajX2itbt8VsjDa3QrGQnxwrt4gis/ChLYdbUXFsLOoURlJ7M5Ga8qr2ZUUrxZn8TCcnpoHYs9pAS+kutIHgNoG5vnGmRxPdkeuosaRIZf5WYpw753Va7oQOoCrV0vyok7m8F9MmYFf9Uboa06dTrUdp4yHAuZHWl5Wq+RO8nHWR0f3rVvgq6W1ykqkL7lU20BtXPZCilKiUtqWSePUOPsqe0rDJbZjJjshIBddASDrrp1Y68d1eorTbwTvKdAOiSyneUod4On315eYUkKLTTO4DjLyd9QV25Vgf3wrnlTqvSUWWjKK2YGFpxb4jr4J3S5ubiD144HH3VV0uoKBPW0nkiC02kle6fUAMjtzivBW464lDzi5BAHB8NpCf1UpNXjEaKd9+Q044gZShJJwMjpGvD/j7K5m0ty61WgS6w6hTLZIRvEodJ4uHXXHAd2TVYj8uy3EvtK3JiU53MeAsY8VXYe/SqrhLceWEF8IOBjCQBg6HHHTjVqVFVNg82W2stKThuSDl5ogZzgDxezOdatSlroxZvyOi7P7TQb8x+LVyMlI/GR1qG8k9nWO2s1XzW7dpVummNOQtEiMojlm14UNND2jh31fG1u0Fqm87iXF5xDwwlXKkoUO45weyvbjqjZH0bSuH276SdoZzn+XuzaVJ8diSygqP6ihgH14NZeD9Kd0WpW8ITxSDlpwFtYwePw6Dxq1iTrNK5zA+l+E864xNti2H0nCG2ngtSz2bwTr2Vstp21sV4UltqXyL5OCy+NxQPV1ZqAbDSqZHXVaAUpSgI8HyCP6JPwFSKjwfII/ok/AVIoBSlKAUpSgPKkhQIIyDxBrT7x9FuzN3fU+YrkVxRyTGcKAT144VuVUoDRoH0P7JwnUuuRnpak6gPukp9gwK2SXs1ZprKWnrcxhIwkoQElPcRWVpS7IaTNIn/Ry0ltf4LmLb3jksv+EgjpAVxGevWsEI78G5KjTGXGFhOEpzk7uclQJOCDgag9HAa11TFY682aPeInIvZQtJ3mnU+M2rrHy6ayrwdWNrkRhFO6RqUINLVlsnGSAjPDh2YIPX8qkOJQtKkLa3Qoa4PwrHIRIiXEwZjIZlIH2vBdH2k9YP3dOKzTC0KGVAJGg4YH9OmvBq4K7vzN1Y1S6bNIeVlxOvFDqRxPUfv+7jmtfchXK1vbzCQts5Go0x/I+yunrbJ3kJO9vDG6BggDTOeHV99QJFrQ7HUGlEnQnB4+qt6HaNfC2jJXiZToxkcunIVOU2hwFCGtQypJ3N4/nd5/s9NZO1R1ICQlxtSU9BXwPZ862WTZUv8o24jdUz4QVjRSSNPWDWDFhceSooWkqSdMaYHfw/817eH7Uw1RXbys5KmGb0Rmo0ePgOuhoOjgA8UrV1+Dukn1VhdoL22243bLe4pEhWVvPhJXu5/NAOCDjvqGLQ7vFyE47ocHBLageoDP31Gcs0xtaltrcBTqtRIOde3CvursjVoyd1NMpwXFWSJEK07roC0tOOujO+oKSVHv0x7KzUa3GOnlSp+M2rUlWFJHrVu1rO/doyitq4KbIHS3g+rOKsuRJNyOZ0qVOJ0SS8MDuFdDblpBmccPbWZuYmRY6glEuKVYPh7mc+oEgVGemw3M86lOvp4qAISnPVgnNaqzbGW1AGIQkkauPDPGpaYMRtJ5ZEdPV4ZO97B14NclXDzqaOdl5GvDM4m6WiOx4L6UpUfCShISeOn53qqym+29lzdjukbw1WMLOc8MY0x31ikNwmd9W7CUrezjlCCNOojhmvaZcIIIcSyABoW2ST7T8q5u7aC+aT+hdRa2J52jTyZClPurJ0WUBBT2a9FXRtDlkKFoddKfzlOaHOnDHXWINxt4xhp/KdN4hGAO4ceroqwL4NAiEohOoLjpHwyKt8Hgtt/wAzTxrmLrb3L5dHJ8lpYddUEYaPgJSBw1GTVtGzq+ZrhJQpIOFkFSQe8ZOlWfw3ceDTDbR6dzBJz2kmoU6fdWQXEylKbzxA8IH5V0J0YKyiFd8yd/hBG8l8OqSnG9hToR28cVddszMx0PPOqecSgA8l2cMkZ17616LdJaJbcnnSluIO8CvUA9qekequmbPfS0YjSGrvZmi2kgGRDCUkdpQcD2Ed1Q6kVtEtl6s15ezM+5tIdFmnPHcCEHkFkYHSSBgntzWWi/RptBJUmUYxYXgBJfeG9gcAQD0euut2m9W29xRJtstuQ2fsnBHeDqPXU/FV4r5JE5Ea/sna71a4zrV1mIebz+JbCt8oHTlWB7PvrYaYpWLdyyK0pShJHg+QR/RJ+AqRUeD5BH9En4CpFAKUpQClKUApSlAKUpQCqEZqtKAx92s8W8ReRkAhSdW3U6KbPWDWoPRp9meEW4BTrSz+Jlp8RfYr7Kvj0Z6N+ry40h1tTbiQtChhSVDIIrKpSU0SnY09MvP4tzCHU4SVJ1DmnDq+HwzeUVLe5UAAdXD+vXx6uHA1W57KvMkvWdSCMHfjvKOCP+Kv5HTtFa3+EHorym30Ox3QNUPJI09euP74V4uKoVFq1c2i0zZW20vM75Ugp4ndPxqwIccvqdSQjgHE9GR01iRdmN3lSvI3gFjBGOw4B+GNeNValNF8vIdWQD4QUrG7vaDs6D09Oa8eVNq7Ro0mTJsZth9E5pG6reCXMAkEHTh66hyrWXAp+ItS285UkkHPZrU9MzALOE7pSNT+cTnh6ga8NLSyFJK06jxSMZOfZ/PhpWcak4kcNMwj1uYBbcSw2tCvCAJO8jsOTuj11aERlSnVPRUobxooJ3cdnQk+01sYW09DKEKIcIyrrrHTXoT0RALXLEHGUndIOMa5wOnorojiZt21KOmkYiRDjOSFpTyojgAjcTvEk6YGM4rHS7XyzKHVpTGaLgSAMurWOkYPgis0h+OEOMlaQtIG4TnGO065+6sJc7mhl9LCW1p3dQt1O62vsAB/rXbSqVpO1yFBHnmbLUotEJKE6ocQkEjtV1jsFTRY3CpIbbacacGSsJCgMdOmuD24rDpcdlLCkBYQfGCQQCOwDPfrishFuCGk8kArczndKgAro4AiuqTla1wki+rZrlUqSuKBkeM2rT+/76qgztjFKZMhlS0Ot6oCk7pUf76qzcHaCI65zRTCIr6vCxyuQU4wQCDgZz0njWWeklWA2XFMqI8IkYHWFaZB6a5JYjE0ZJ3JyRkrHO1QZGM8mco6Okdde0wEFJCClZGoQviDx4j+dbPLbiy0MEtuIeeyGnknRRBAwoYyM5+elYt9lcN1TLrWEqyEqGN1fd26dONa9ijjFUhrozgqU5QZhBsvb5kkAT1wS4SFAtb4SevAOcd1S52wW0cGM2tiIi6RgnAkQlb4WO7xgfVgVkwqKtSd1TYwMaZHb/eAazdivc2xujm4S8w6rK4+/wCN05SfzVY69DWkcSovXYmE+TOfW64SrPcQ5ElOW6WBgOKRjvC0nj7K7VsTtsztQwuM+hLFzjAcuyDof+SeysoY1i2phofdix5rZGMuIBUnrB6QeyrNo2MsNiuS7hboIZkLSUlYUToeI17q67pmyM9SlKEilKUBHg+QR/RJ+AqRUeD5BH9En4Cr5oCtK8muYT/pIvMa5SozceMUMvLQkkHOASOuqyko7nXhcHVxTapcjqNK5P8AWdfPNovun50+s6+ebRfdPzqnFid3cmL6L3OsUrk/1nXzzaL7p+dPrOvnm0X3T86cWI7kxfRe51ilcn+s6+ebRfdPzp9Z1882i+6fnTixHcmL6L3OsUrk/wBZ1882i+6fnT6zr55tF90/OnFiO5MX0XudYpXJ/rOvnm0X3T86fWdfPNovun504sR3Ji+i9zq5GasyIceW1yUlht1Gc4WkHBrl31nXzzaL7p+dPrOvnm0X3T86cWI7kxfRe5t8vYS1uLK4rj0Q/ZQrKB3A8PVWCn7K3aCrDTkV5gEFG6oIc91WB6wrPZWN+s69+axfdPzrVJkufcpJeuEoSsvctuuoB3TrgDqGvDsrmqUsPU+ZFu5sauS9zYPwiHFuQ5DwZkR1g7m5rjtqWzfEFXgIUtedVJT4PeM/1rS3GeUU4XWWnkrVvBPiqRpgBJ4dftNeoLMpwc1t09QdUD/l5WAoYGSRnoxjXNckuzqcleDOavhsRh9KkbI3p64tcktJOELGdwpyVK+GeP3VEefbSgFzfSlQ1CvBKB2lJx8a1GE7cXoThbktLUw0466RxG6QFDPWAoHWqqMpWplZOeJQDWPd7hoXw2Fq4qLdJbGwOqjqcBYeUoJ0GDvDPbqSB6qhmZLmPIhxm1vuOqKebNNlSlDB6OHRxyKw6Ic+e1JWZmTHbPK67m6g58IAdACcn51tkHbq7WaOm3tQ4YQyAErCMcoOvTTNdcMGopSk7mNLDVa1V0YrxIyVr+jafKQJNwlpgqUnCW2E5XunoV0A9gz31scD6OtnISCObOvlQG8XXlHPbjOBWpfWbfM+TRfdPzp9Zt882i+6fnXXF047HX3LjOi9zcLtsFZbhGKY7PM3gMIda+BB4itbmWa+bMMKkLT+EI7SdVsNlSgOkKRqcdoz6qh/WdfPNovun50+s2+eaxfdPzqlSNGpuSuxcYuS9y5GVDuEEO21JLw/G80dOpUQd5KVZ6idK8NsJWH1yGFOWt0lb8fdw9Hcx92oGvDrrD3baWRd8rVDjRZJOQ+wkhWe3rrIWbaVuUtqLdFlmUlIS3LB8fvJ0PcePRmvIr0J0vHT1RnX7OxFGGapHT3IF1tq4KEr5RL8Fw4YkJHi9aV9ShrViM4lLyMKJOca6j+/51vMWMhtLgDbC2ZGigP9J3vH5hrW71sybYVT7ch12ED+NaV4zXzT29FTRxan4W9Tx6lFx1RLtEqTbn0vxXS25nACv9N0dShn7+NdAsl8YvMbI3W5CNHWN7JQezrHUf56VzeC+0lIDyvxTo3VbudR069BxVuDMcaeS6Vqiyoq8JXndzjoOdDnq/8ANdOHrzhJxeqRRSsjsNKwezu0bV4bUy8UszmSQ6wdCR0KAPQR7OFZuvXjJSV0aJ3K0pSrAjwfII/ok/AVfNWIPkEf0SfgKkUB5PCuC3b8vXH9qc/iNd7PA1wO7fl24ftLn8RrCtsj6T7P/iT9CNVyPFlTCRFiPyMceSbKseypVjthvN6jwCSELVlwjiEjU1kbvtTKVJXCsznMbdHUUNJZGCvH5xPbWKStdn0VStPicKkru13fZIwS2X23Sy5HdQ6PzFIIV7K81uWyG0D064LiXUpkLSwssSHAN5Gmoz1EVqluts26yVR4EdTywSVHglI6yToKNdCKeIlmlGqlHLbW+mpYpWTuGzd2tkcyX2EuMJ8dxlYWEd+OFeG9nry9BTPZgLcjLAKVIUkkg8PBzn7qjKzT4mjlzZ1b1MfSsvI2UvcaGqUuKhaUDLiG3ApaO8CqtbI316MH0REglO8llTqQ4R+rTLIj4uha+de5h6VJg22dc5K4sKOXH2wStsqCCnXH5xHTU2PsnfJK3EGIGC2rcJecSkFXUD0+rSlm9i08RSg7SkkYmlZNnZm9PTHYnMi04xjlFOqCUJzw8LgfVVqbZLnb5rUOTGw6/oyQoFLncrhTKwsRRbspL3INKlXG1XCzqbTcoxYLoJR4SVbwHHUE9de3bJdGbaLm7EKYRAPK76TodBpnP3UsyeNTspZlZ7eZCqzLZD8cg4Ck+EgkZwRrWWRs9enYKZ7UBbkZeClaFJJOTgeDnP3VIe2SvjEVUkxkOJQMrbbcSpaR2gVKjJamNSth5xdOUlZ6GMkxnF2iJcUluK44gIeYAwt5pWUhWeB10IGuMGrRIxngOmsrsuxfVKbftkRqamG8pxIWpOhUkpA8I6ABStB0nNQUsyrhclssx1OynXDlpA4HOvcBV6mtmjz+y4SoKcJ208/1RA5I3F4MRpAbW6yoHedDSVIyMgk8dQNBUuWt1VwUHFpIQ2EhKdQnU/fxrKydk9pWIrbLaSpDawUojuJWtonTHYNe6sfEtE+VOVb4sVx2UknlBkeDjiVK4CpbtHKkZ0oOpi/iZyilHoyPSsrN2WvFvirlOMIdZb1cUw4FlHeBrWQs+x8u4WKbMXFJeKEqhYdSN7XXOunrrNRd7HqTxtCEM+a6vY1r1Z7BTo4YrOWyx7RQLw25Ht6HJcYBfJqdQRg5H2sddRhbLvfLpMMeGFykry82FpQEHqGSPupldi3xVNyfiVkr3uYyqKSFpKVAEHiDWYi7J3uUFERUs7qikB5xKCsjTA117+FY2XFkW+S5GmMqZebOFJV/etQ00aQrUqjcYyTZItV5nWZZ5uvlmFDC2HDxHYej15rd7PtNbbqkRkgsuFO7yK8bwGOrq7RkVqUbZO9yoyJCYyGkrGW0vOpQpfcD/OrP+F724y5I/BzjaI6iFOKWlCkEcSMnPsrkr4GFV5krPqjxMVg8HVu6c1F/Q2lywuNMcvB8IjRbCzjJ60no6+qtfjEKvqjMQplvRDzbuhzw1Bq/ZdtJUEJanhctgDAeT/qJHaPzvj31sku32ra6AH4cxKlgfipCDhTZ+yoccd/CuWMqlFuNVb8z5nGYCrRdpKxrMdDseWuPyqkORHMNPoVhaR0E1ulg2xeIaj3xsIKzhExOjas8ArPA9GRpnjg6VooRcIdx5jd2SmQ1oh0/9RPRhXTWUQ4cLbcSd0kns7h6uj/xXUq06UtNjz07Ox1dJyMg5HWKVzi2XiVZ3U82dC4q1ZMdYUUD9VWMJ+HdSvQhiqcle9jRSR0GD5BH9En4CpFR4PkEf0SfgKkV0lih4GuB3b8u3D9pc/iNd8PA1wO7fl24ftLn8RrGtsj6T7P/AIk/RGY2EcQjagJUoJLjC0oPbiteUlSHnW1DC0rIUD0HNXI0h6FLalx1brzKgpJ7az01zZ3aB8zVzFWma7q82psqbWrpUCOusVrGx7026Nd1Gm4tJdbNeXmYSFAk3OVzWEneeKSvBVu6AZOtZuWtdt2Ct7UZRQq4PLXIcToVYJATn1V5TOtFhhSG7TJXPnyUFtUgoKENJPEJzrmrNtnwJVj/AAHd3VsIbcLkaUlJUGyeIIHQdT66lWWnMxqzqVbTyvImtLavfW3kNjZLkbaOPGSSpiXlp1s+KoEdVZKxrdtUHatEV0pMcbjZB8XwlDSosFdm2bdVORcU3OcEkR22kEIST+cSauWaVZWbLcWZ14KJVzQOUHILPJKySdQNeNTHTRnPibTcpxi8ryrbezu/oWNgXnWtqmylxX41pe/k+N4OdaxsaXIVtM1LU8svmUMrJ18aslspItFrvC5024ltLO8hoBlR5VJGN7QHHdURhi0t38LVdTzNCw6H+RV4Ss53ccfXUK9lqdE8vGqPL/b09f4JN9SG/pCcDfgZlNnwdOOCa87dSn5O1ctLrit1ghLSc6JGBw9dTLk5s/O2o/Cqb2UtqWlxSebr8Epxpw6cVD2kXaLlfFTYlzK25S/xv4lQ5EYGuo1qWtGZUJR4lNuL0jbZ7kzbOZJetViZcdUUKi76xnxlaDJ66svqU79GLJcJUpieUtk8UjHAe2vW0kmzT7fAEK6F56CyGQ3yKk8prxyRgV7L1gVseLN+GjyvL8vnm6+OPF4ffUvdlKdo0Kayu6lro+rLO0yiqwbMkkk81Xx4/m14tRJ2IvoKiQHGsZPDWrgk2u+2CBBmTxb5duCkIU4glDiDjq7hUqLK2bj7PTbF+FFpW+tK1SywopWQRoABnAx09dRu7iUstFUnF3Ur7PbNe/sW9lJb8PZTaJ5lZStKGwk58XO9wqBsU443tbC3Vqw6VJc18cEHjU+zvWCHYLjAfvJS5PCQf8uvwN3PZrnNQtmXLVAvaZ024llEVf4rDKlcqMEZ04U6F5OLWIeV67aPpb9S9s0OT+kFKUEpSH3fBB04KqTb1G37P7R3VjSUqRyCVjihJVrjq4/cKpbHdn4G1Buqr2pTYWpaU82X4RVnTh0ZqzGulrgTLhBXIXMtNyBUt1DZSppWSQQDxxU7Izq3qT8MXtHk9bO7RhrTcXrRc2bi0tZLagpwBX+onpB76zlqXOurF5cjqZgQpTgXJmOqwWxnxB1/17asRImz9plouDl6E5LJ32I7TRClqHDezoBXuDdYNxtU+1XV8wTKkc4aeSneQFfZUBVUraNm1eUal504dLu3n052MhshBtMW+gQtoRLUtpwLjiOtIcG6ekjGnGoFhKk7L7SpSpQCUpCQDw1NSNnpFg2YuYdduPPFuoU2p1tpW4ynHHrJJwNOuo9sk2iN+FrSu45i3BscnLLRASoHOCONWWmhzTTlKbs2vC7tdHrsl+5jtl1qO1Fs/GKJ5dOcnjUxrP1kIwSM3EZwcZ8KpMRzZyJeICxcA23bgFLfDKjzleSTjHDFUbcsKNrhdjejyKXw+P8ALr1O9nd4VCVkjedVTqSllaThbYxe1cp6VtLOcdcUS06Uo18QDqrZn47dz2k2V52AsuxkrcKtd8pBUM9fCtdvSbXMvq3o9zK40pwrdd5FQ5HPYdTWVu0+2u/gl6zXRT8+3pQ2yyGFjlTnrIot3crVV4UowTTs1s9Lq2v5mC2glv3C/TXZC1EoeWhCc+IASAB1VmLpNkTfo/tqn3VrUiQpveJ1UANM14uo2enznZMx+Va5ZP8AmYvJb3hdO6e3tq/fZER7Ye3CGwtlhElSWwvxlgDxj3mo1V9SzlGXAioWs1y8vqatXqPJkW6QJUJ5bDo4lH53eOBrzXh3xfXWVk9GerUhGpFxkro6XeIbr0BEa/NqEfdHI3OKknklHpUBqkf/AK91a3KZmWd1tuXuvxljKX2zlDg6661GSFQ2gRoUDT1VhZ2yEJ4LMJXNCs7ym0jLSj17nAHtGKieDVvBt0PzSok5M0dMhG6VpJdQTp4QTvEdfb3/APhV647L3q0vl5MZb8bOVriq3tO1PjezNK5lhprdGHqdMg+QR/RJ+AqRUeD5BH9En4CpFe0bFDwNcEu35duH7S5/Ea72eBrgl2/Ltw/aXP4jWFbZH0n2f/EqeiPMK3zLm+WILBedAyUg4wPXU/8AwftERra3PWpPzrEBxxpaVNOKbVkeEg4NbNt5IkI2mSluQ62kR28BKyOvqrFJWuz36tSsq0acGrNN6rp+ZgJlunWxYbnxHYxVwK04B7jwqORnjWzbN3l6dKTYrw4qXCmeAkuneU2roIJrGM7PzpF4l2xncBiLUHXnFbqEJB4k0y9CYYlxlKFeyaV78mjGBIHAUOOnprNnZhbzTq7bdYlwcZSVLZaVheBxxnjU3ZTZ6PcYc6TIkQ1ZjK5NtbnhsqzjeUOjhxooPYTxtGFNzvt76mr4B40wOGKnSrS9Efjx25Mac7IOECI4F4PDXq/oayB2U5N4RZF7t7Ew6c3K84PUTwBqFFmksVRik3LcwOB1CmB1Vfmw5FumuQ5bZbfaPhDr6iOykKKZ0xEVLzTKl8FvK3U92ag2zxy576FjA44pujq1rJXmxv2FSUSpUV1wnBbZc3lJ0yCR0CkuwXCDZY94fSjm0ggJAPhDPDIqcrM1iKTUWpb7eZjSAeOtXG4r77TjrMdxxtkZcWhJIQO09FZS27NSbpBXNYnwUNtjedS49hTY61Do4Vfg2+6s2Ge/b7lEVEUjMppDgKt0ZGSMadNSosyqYqmrxjJXTS1Nf8HPRU6DZLldWVvQIan0NndUQQMHj01n2NlWVbIKcE+2iQqSCJJfG6lOPEKuvsqLsoyuFtvHiiQh0ALBUwveQvwD09NSoaq5lLGxlTnKk9Y338jXinBKSnBScEHoNMCs85sstU51qRdoUWU64pSIy15VqdAccDWHmRJFvmOQ5SNx5o4UOjvFVcWjppYinV0i9SwEgHNVxnSlKg3uUAA6KrgYxjSlKApgYximB1Cq0oCmBwxVUFTbiXW1FDiFBSVJ4gjppSgM69tFBnqD11sbUmVjCnkLKN/tIFQbveH7utoKabjxo6d1hhsYSgfOoFKlybOaGFpQkpRW23l6CvDnAd9e68OcB31COh7M+g4vkjP6g+FXatRPJWv1B8Kuiu5H5lP5mU3aV6pUlSPB8gj+iT8BUio8HyCP6JPwFSKAoeBrgl2/Ltw/aXP4jXezwNcEu35duH7S5/EaxrbI+k+z/wA9T0RDVxT+sK2Xb7/c6f2Zv+dYWB+DxJBuYeLAGnI43s+us/eLxsve5wmyWbglzcCMJ3QMCsV8rR7tdyjiYzUW0k9vOxitl4y5m1EFtoZ3HAtWOgCswN64ztopRnJiWdx7D7oTvKcwdAnv/nUFW0UWDBdh2CAqIXxuuyXVbzik9Q6qsWW6QotvlWm5tuLhSlBe+147ah046alNLQ561OrUvVy22SXO17t+vQzOyLezw2lY/B7k4vhKt3lEpCSMa5wah7MpHO9otB5K4NOjwq9Wq8WDZy4JfgNyphUClbrqQncT/wAR0mo8G72u33mU4wiQbfNZU29v430lWpIqbrQylTqSlNpSaaVr76O5jtnGZb17it27dTJ3t5K1jKU44kjsFTpjGy7Up0SJ86U+VnlHWkDdKunGTmr6NoYVqkW5FoZW7Gg75cW6AFPb/Huxwq04vZVl8zo4mvOb2+mKsAJCuOCeqoVrWNpupOpncZJNaW3359C/t+Ep2jY3M45k3gniePGtaWMp7qz+095tt/camstPtTUtpbWlWNzAzw6emsFVZb3R1YKMo4eMZKzRst4hm/Cw3JlOVTkiM9gfnoONfVn2VNVPTeLperGlQLCo4TFBOQFNcMd+prF7P7SNWe2SYkiOp5W+XYqh/wBNZSUk1iLbMdt1zjzwSpbTm+r/AJddWzJWfucawtSWaLWkPl97/sjKAfgvYU5yJF3kYx08m3/U/fV3ZgAbO7S481T/AP1UTaS7s3mcyqG0pmLHa3Gm1dBJyT7fhUyyXaxW60y4kluYp2e2G3yjGBx8X200uWnCp8PdxeaTu1+a/wBItNJH1aO8PyiP4a87DkDa6ER0Bf8ACarbbhaRaJVmuPOERFvh9l1sAqTjoI7qlwtoLMzfzdn48lJZAbjoRjBQE7uVdtFa6dyJ8RQq01BvM2/e1jXZilO3R91aipZkElR453qzO2pztJvE5JjtknrO6KhPLsrl6LwEvmCiVrGnKb3HTszUvaW52m7vplwUSUSMJQoOY3d0DHt4VC+Vm/i41OSi7JP8r2MJSlKoegKUpQClKUApSlAKUpQCvDnAd9e68OcB30RD2Z9BxPJWv1B8KuirUTyVr9QfCroruR+ZT+ZlaUpUlSPB8gj+iT8BUio8HyCP6JPwFSKAoeBrgl2/Ltw/aXP4jXezwNcDu35duH7S5/EawrbI+k+z/wCJP0RGCVKUEoSVqPBKRkmrvMZ3mEn90r5VmNhwDthEyOhXwqXcdudoWLtMYalNhtp9aEgtg4AUQKxSVrs9+pXq8bh0op2V9Xb/AEa5zKd5jI/dKpzKcf8AsZP7pVbDB242heucVlyU2UOvISockOBIFZXbLay9WnaRyHCkIQyltJALYOpFTlja9zGWIxSqqlkjdpvd/saTzKb5jI/dK+VW1tOtK3HmVtK+ytJBNZ5W320iUk87b/dCsht885KgWCS8QXXY6lLIGMkhJpli1c0WIrwqwhUikpX2fT8jUKUpVDvFe22JD2SxHddA4lCCceyvFZC27RXayR3GbdJDTa1b5SUA+FjGde4VKtzM6jqZfAk35sguNPMkB9hxonhvoKc+2vNbjtfLduGxljmSVBb7qsrUBjJ3a06pkrOxlha7rU88lZ3a9mKdnE9VKqhSm3EOIOFoIUk9RFVOh+RcMKaBkwpAHHJaVj4VaredjdqbzddoUwp0lLrBZWSnkwNRWkyPLpOBj8cv4mrOKSujko16kqsqVRJNJPR33/I8UpSqnYKUpQClKUApSlAKUpQClKUArw5wHfXuvDnAd9EQ9mfQcTyVr9QfCroq1E8la/UHwq6K7kfmU/mZWlKVJUjwfII/ok/AVIqPB8gj+iT8BUigKHga4Hdvy7cP2lz+I13w8DXBLt+Xbh+0ufxGsK2yPpPs/wDiT9ET9j5LMTaqK/IcS22N4FSjgcKxtxWl27znWzvIckOKSesFRINRyAoYPA1UaVhfSx9MqKVV1b7q3sSLb+WYP7S3/EKzn0h/7ye9Cj4Vg7b+WYP7S3/EKzn0h/7ye9Cj4VZfKzmn/XQ/8v8AVGsrBKCBWzbXzY0u1bPtRnkvONxylaEHJScJGCOvINa3Wz7Ix49vtdw2nkNJcMU8nHQeG/jU/ePvpG70JxmWCjVe8XourehFh7E7Qzmw4mIlhKhkcsvdJ9VJexG0UJsuGIl9KdTyK94j1VjLjd7lenS7PmOuAnIb3iEJ7AnhVLddbhZng/AlONkHJRveArvHA0TgRlxts2aN+ln+tyLnUgjBBwQeIqi/FNbXtnHYlQrbtHGbDZnow+lPDexkHv4j1CtVV4hqslZ2OjD1+PTU7W6+pte0ZA2A2eJ6/wD+TWOt+x9+ubKXmYgaaUMpU8rd3v51tzSIDGwlpulwTyqIDe+2yeC1nROa0W63u53t5Tk2UsoPisJUQhPq/nWkklqzy8HOvOMoUrJJu7frskZCZsPtDCaLioiX0jU8isKIHdWC1yUkEKScFJGCKl227XGzOh2BLcbAOS2VEoV3p4Vse0UeNtBs83tTBbDUhBCJjaeBPDPePgarZNeE6+NWoTjGvZxeia01815kT6Pv93o9A5WvyfLpPplfE1sH0e67XIP/ANu58K1+SFKuD6EDK1vqSkdZKqf2ImGmNnf/AKr9WVjx5E2SmNEZW+8rghAyf6Vn2vo/2jdQFllhvOu6t3X7qnXKaNira1Z7Xui5SEByVJIypOeAH8q095x+U6XZMh15w8VuLJP30tFbkQqYjELNSajHk2rt+ZPulhu1lG9PhqQ1nHKp8JHtrH1nrDtXMtzqYdwcVMtr3gONvHe3UnTTPR2VY2rsyLDdi2wd6I+nlWDx8E9FQ0mrovSrVFV4VZavZrZ/yYthh+XITGisreeX4qEDJNZ9nYDaN5sLLLLWfzVugGp6JB2N2QjvxEp/Cd11LqgCUJGunqI9tahIfkzXS9KkuvuHipxZJqbJbmcalfENuk1GKdrtXbMlc9mL1Z2y9Lhksp4utHeSO+o1vtNwu2/+D4qpAb8YpIGPbWQ2b2km2aeyw4+t6A6sIdZcO8Eg6ZHVTaSM/s1tHKjW2S9EacAcSGXCjQ640pZbiNXEKfBlbNa6fJ9dOpBn2S6WltLlwhrYbWcJUojBPVpUKtsvEiRK+jS3OyX3HnDL1W4oqJ0V0mtTHCokknob4StOrBudrptaeRPg2G7XOPziDCW8znd3wQBn11Zn2yda3UtT4ymFrGUhWNR6qtt3G4Q2iiJPkx0ZzutPKSM9wNbLtu4t237PuOLUtaoaVKUo5JJSNc1NouN0ZyrVoYiMJWyyv66Gq14c4Dvr3XhzgO+qI7Xsz6DieStfqD4VdFWonkrX6g+FXRXcj8yn8zK0pSpKkeD5BH9En4CpFR4PkEf0SfgKkUBQ8DXA7t+Xbh+0ufxGu+Hga4Hdvy7cP2lz+I1hW2R9J9n/AMSp6IjUpSuc+sJFt/LMH9pb/iFZz6Qv94vehR8Kwdt/LMH9ob/iFZv6Qv8AeL3oUfCr/wBjPPn/AF0P/L/VGuVLgMXO4rNst/KupcO+tlJO5n7R6KhqOATW4odc2X2AjyYn4ubdl5U6OKU64x6h7SaiKvc1xVV01FRV5N2V9r9fyI3+BlxwPwleoMNeM8mV5UKp/hK0EY/xVF9g+dauU76itaitROSpRySaopCd06UzLoVVDEf3VfZI3rayG3A2CtcVqSiUht7R1HBQwrhWjK8Q1uV9QW/oysqVDBLgPtCjWmq8Q1NTcy7MT4Uru/if6m37ROEfR1YGhwUsE+pJ+dalW3bQtFX0cWJ0DIQsA9mUmtRpU3J7OtwpW/7S/UVtuwyucWy/W5ZJbXHCwnoBwQf5eytSrbdh082tN+uSxhtDHJhXWcEn+XtpDct2jb4d9br3uQ/o6/3a3noYc+AqPs6yJO3UdtQyBLUrB7CT/KpH0df7sbz+gc+FRtnn0xtuY7ijhJlqSSe0kVK2XqYVr8atbfIv9mX2i2T2hue0UyY3ECm3F+ASseKNBWOOw20nmSf3gqztSqZF2pntGU+kcpvJAcIGDqKxfOZfnkj96r50eW70NMPHE8GGWUbWXJ/uZlWwu0ikkcxT+8FZXbSI+zspY+fACWyS0sZzoR//AJFagZUtIyZkj96r51ekwbikxOeB3EvHIKcUVZBOMjNRdWdiZ0qrqQnVmvDd7W5epLtlnvW0m6iPvussDcS46vwGx1DP8qyati4rJKZm0sFtY4pSrJH31f20mu2tEbZqAox4rLKS9uaFwnrPV2Vp/JpHRR2WlrlaPHrx4kZZIvZJam0p2QtKlJ3dqYhORocD+de/pK/3Kj9nH861RDJcfZbQnK1uJSkAcSTW1/SV/uVv9nFTdZHZFck4Y2nnnm0lvpbboebj/wDS+2/tn8lVq44CtouHhfRhbca4ma+xVauOAqJ7o2wHyz/9M8ueIa2vbP8AJmzv7Cn+EVqbviGtu23bU1A2fbWMKTCSCO3AovlYxH9TR/P9DVK8OcB317rw5wHfVDuezPoOJ5K1+oPhV0VaieStfqD4VdFdyPzKfzMrSlKkqR4PkEf0SfgKkVHg+QR/RJ+AqRQFDwNcDu35duH7S5/Ea74eBrgd2/Ltw/aXP4jWFbZH0n2f/En6IjV6aacfdSyyguOLOEoTxJrzXptxxl1LrK1NuIOUrScFJrnPq3e2m5mbfszfm7rDcXankoQ+hSicYAChnprL7cWG8T9qXZMS3uvNFtACkgY0Fa9/iS//APvEr95T/El//wDeJX7w1peNrHmOjjHWVXw3Sa58yHNgy4DvITY62HSneCFjUjrra4bf+LNiWbYy4PwlbFZQ2o45ROuMeo49VarKmS57oemyXJDoGAtxWSB1VbaddjvJejurZdR4q21bpHsqqaT8jpq0alWEbu01qul/2Lj0CfGcLb8GQ2sHBBbNZK0bMTbk6HZbK4cBs7zzzw3fBHEDNX2tu9pGkBCpbTuOCnGUk/cKx9zv93vICbhOW42ODSQEI9g4+up8O5R/GTWXwrzu37Kxum1YXftjoC7RDccaS/hCEDUJG8kH7q0cWW7Olxtu3PqW2cLAQfBPHHsxVY15u0FkMQ7jIYaHBtCzgeqqovl5aW443dJKVunLhCz4RxjPsAqZOMtWZYbDYjDRcIWavdXv9TfltxG9i7VZLwkxzMRyYWrTknBqnNaJcrBdbRIUzIiOLSPFdbSVJWOvIqPMuM+5BInzHpIR4ocVkJ7qnW/au+2tnkI84rZHBDyQsDuJ1HdRyi9ytDC4nDpuDTu22nt+TI8CxXa6vJZiwXdTq4tJSkduTWf2hkxrLYGtk7c4H5C1hUtxGuVfZ7yceoVi5m2O0M9ksuT+SbPEMICCfWNfvrDJJQoLSohYOQrpz15qLpLQ14NatJSrWSWqS69WbdsJaLnE2nQ/JgPNNBhY31pwNQMVr9xtV0hSH5T0N5ltL5Ul1SdAd7Q17/xHfwMfheV79WpN5u01gsS7i++yTkoWvINLxtYiFHEqu6sstmknvsbNPiN7c21m525SBdo6AiTHJwXAOkf301qj0CfGcLb8CQ2sHGC2atMuux3kvR3VsOp4LbUUkesVnWtu9pGkBCpbb2OCnGUk/cKXi9yYUcRh/DStKPK+jXlfXQs2XZaddZCXJTKokFs7zzzw3fBHEDNV2pvabnemlwvJYACI46Dg8fXiolz2gvF4G5OnLW1+iSAhHsHH11AAwMDhUNpKyLU6FSVTiV2rrRJbK/8As3Haa2u7Sx4+0VoTzjeaCJDKNVpI7K1PmkwK3OZSN/7PJKz8K9wbjPtcjl7fLcjr6d06HvB0PrrM/wCPtpN3HOGM48bkE5+VS3Fu7KU6WJw64dO0o8rtp/7L1hs/4GUjaC+t8iyxrHjr0W650aVN2/tVynX5uRGguvN8gAVITkCtSnT5tzf5e4SnJDnQVHRPcBoPVUkbQ31KNwXeUEgYA5Q8KnNG1jP4XE8ZV7py101tbyM5s+G79spM2aK0tzWl8tHCtN4jXHxHrrW5FtuEN0syIL6FpOCOTOD3GrAUtDgdQ4pDoO8HEnCgevNZxjbnaNhoN88Q8BoFOtJUfbUXi9zbhV6M5SpWalrZ6WfO255smzEme+mTcWlRLawd9914buUjoGeuth2+iyr0bXLtsR19lTO8ChPAHBGfVWpXO+3a84TcJi3GwdGkgJR7Bx9dUZv16jtJZZuklDaBhKQs4A6qnNG1jGWGxU6sazaur6a21/2RHmXozqmZDamnU+MhQwRVlzgO+rz770p5T8l1TrqvGWs5Jqy5wHfVOZ6fiy+Lc+g4nkrX6g+FXRVqJ5K1+oPhV0V2o/M5/MytKUqSpHg+QR/RJ+AqRUeD5BH9En4CpFAUPA1wS7fl24ftLn8RrvZ4GuCXb8u3D9pc/iNYVtkfSfZ/8SfoiMlKlndQkqPUBk175vI83d9w14C1NneQopPWDXrnT/nDmv8AyrnPqnm5FebyPN3fcNObyPN3fcNU5y/5w571Ocv6/wCYc0/5GhFp+RXm8jzd33DTm8jzd33DVOcv+cOe/TnL+PKHPeNB4/IrzeR5u77hpzeR5u77hqnOZB/7hz3jTnT/AJw57xpoPH5FebyPN3fcNObyPN3fcNU50/5w57xpzp/zhz3qaC0/IrzeR5u77hpzeR5u77hqhkvjjIc94050/nyhz3jTQePyK83kebu+4ac3kebu+4apzl/zhz3jTnMj9O57xpoPH5FebyPN3fcNObyPN3fcNU5zIB8oc94050/5w571NB4/IrzeR5u77hpzeR5u77hqgkvn/uHPeNOdP48oc9400FplebyPN3fcNObyPN3fcNUEl8/9w57xpzmR5w57xpoPH5FebyPN3fcNObyPN3fcNU50/wAecOe8ac6f84c9400Hj8ivN5Hm7vuGnN5Hm7vuGqc6f84c941XnEj9O77xpoLTHN5Hm7vuGnN5Hm7vuGnOJH6d33jTnEj9O775poPGObyPN3fcNObyPN3fcNOcSP07vvmnOJH6d33zQeM8KQts4WhSCeAUMVbc4DvFXVLW4cuLUo9ajmrTnAd9FuS75dT6DieStfqD4VdFWonkrX6g+FXRXcj8zn8zK0pSpKkeD5BH9En4CpFR4PkEf0SfgKkUBQ8DXBLt+Xbh+0ufxGu9nga4Hdvy7cP2lz+I1hW2R9J9n/xJ+iLtnRyk5YS0h1YZWUIUkEFWNNDWTcjtJiyXGY7Ylck2XW0NhYQsg7wwfF6DpwrDQY7cl9aXXFttttqcJb8bQcBU1qxredWWH1lpUcPtK3TvKznCTjhwNZR2Pdr5eJdysSUx2noTbxZSw0hgp5JbYBK9zO+FcVAnXXhmroiJTLbWWWDb2FI3Gy2PxwKc53+nJ4ioDVrjS+YBqRJHOkqUveSCG0pJCtBx4VFTAc57JgOLUl2OF7iRnCino9etTtyMlCMrrP8ATlsZcQoKObqbS2404jlEk8cF0aHtAyKORIRcRIitNKLq33GWTrhQCQEHrAO8R6qgos7HLFDktSQlzk1YwMq3AogE6ccj1Vb/AAWA6ynfdaLrriN1Y8JG4Afac016EWi/+Rlu6xX2H+Ud3VbyEKUpCNwIKhoCOg6Gs0YrKpSESIjLbIcZ5uoJCS5keEO0dOtY78DL5rBcU+vdmEl1JGjZxlHHjkZqNGhJkRm31LdVvyCwEIxnxc5GdKjY0bjUgrT28n/9y9jIIYak3CVGlNpbLe682S2GyUJJ3k4HWPhXtppt5q2KTHRyUg5d/FDH+osaq48AkYqIi0IlKnriyHHWomiFlOrhwSR2aA/dVHLbHJZbjPvlTsXnGHAAB1DTuqdehRqDfzv2fQkQ4jrDKgiGhyQqWEvJcQCUM40wDwB117BV1f4MZbjRghtwPZCAEag8qQFFfVujGKjN2dh+StluY8lbDqGpK1AYIVnVPcRwNUTY0Id5N95ZUUKU2hGAXMKwAnOmoOalXXIrJ05Sbc39SYqHb3YuN1tt5hhxa/8A5ElSgCO1OB6j2VHukF5TSlMttpZaeDbLSGgCpJBIUFfnDCdawygQopO8N04weI7DVUrWkgpcUCNBg8Ko5LodUcPOMsylcytohxn7fJ5wtpLsglqPvnBBSN7I9e4PbUzmcFxpLqG2kraSw2631kqT4Q7xkHurXMf0qvbk+2ikhPDSk28+5lbs0lPNlPsNsSC+tJQgBO80CN0kD1iskqKyZv8AmIrLTqXHQwhDY8NsNkglPThWMVrGpOSST1mmuclRJ681OYSwsnFRzGUfiLdisvCP4QkrDxCAnCfBxkDh01fkMww1KlpQ2ObKWwGxwUpRG4r1AqPekVhMq+0deOvGqYqMxb4eTt4jZlssNXN8OoaZjojZaWuOnCVbyBoPztCde014bYgNSHlvREciEv5RnUDwQCPaSK105OAVEjqJp6zTMZrCS5yNjMBLKwzDDK3lKQhbvJhwJQU6K3eonia11xPJvON5BKFFORwODVBkcFEdGhpUN3NqVKVO7buKUpUHQKUpQCvDnAd9e68OcB30RD2Z9BxPJWv1B8KuirUTyVr9QfCroruR+ZT+ZlaUpUlSPB8gj+iT8BUio8HyCP6JPwFXzQFDwNcEux/9duP7U5/Ea73jIrTpP0Z2mVMfkrkygp5xTigFDAJOeqsqkXLY9nsnGUsLKTq80cxjSnIb3LMhBUUlJC0hSSDxBBq8LvPS4HESNwhSVAIASBujAGB0Dqron1WWfzqX74+VPqss/nUv3x8qz4cj2pdrYGTu0/Y5wm4SkNhCHQgJQpCSkAEJUd4jPfVOfyefJn8oOcoxheBrgY1HTpxrpH1WWfzqX74+VPqss/nUv3x8qjhzHe+B6fQ5uic8nO+G3kqcLqkuoCgVHiaum8TFcoVqbWpxRUFKbGWyRg7vVoAPVXQ/qss/nUv3x8qfVbZ/Opfvj5VPDmQ+1cA90/Y54m8T0OKXywVvKCt1aQUgjQYHQMaVRq7SWV7zSWUDeK9wNJ3ckbpOO6uifVZZ/Opfvj5U+q2z+dS/fHypw5jvXs/p9DnKLpLaIDC0so3yvcbSEpJIAOR3Aff114M6RvBW+AUtciMAaI6vv410n6rLP51L98fKn1WWfzqX74+VOHMnvbArk/Y54u7zF7py0lQUFKUhsAuKAIBV14yfbXlF1lJLJXyT3N0bjPKoCtwZzpXRfqss/nUv3x8qfVbZ/Opfvj5U4cyO9cB0+hzFa1OOKcWreWskqPWTVM10/wCqyz+dS/fHyp9Vln86l++PlUcKRr33g/P2OYZpmun/AFWWfzqX74+VPqss/nUv3x8qcKQ77wnV+xzDNM10/wCqyz+dS/fHyp9Vln86l++PlThSHfeE6v2OYZpmun/VZZ/Opfvj5U+qyz+dS/fHypwpDvvCdX7HMM0zXT/qss/nUv3x8qfVZZ/Opfvj5U4Uh33hOr9jmGaZrp/1WWfzqX74+VPqss/nUv3x8qcKQ77wnn7HMM0zXT/qss/nUv3x8qfVZZ/Opfvj5U4Uh33hOr9jmGaZrp/1WWfzqX74+VPqss/nUv3x8qcKQ77wnV+xzDNeHDoO+upfVZZvOpfvj5VQ/RXZj/3Uv3x8qcKRD7bwlnq/Y3GL5K1+oPhV4V4aQG20oGcJGBXuuo+Kk7tsrSlKEEeD5BH9En4Cr9WIPkEf0SfgKkUBTFKrSgKUqtKApSq0oClKrSgKUqtKApSq0oClKrSgKUqtKApSq0oClKrSgKUqtKApSq0oClKrSgKUqtKApSq0oClKrSgKYqtKUApSlAR4PkEf0SfgKkVHg+QR/RJ+AqRQClKUApSlAKUpQClKUApSlAKUpQClKUApSlAKUpQClKUApSlAKUpQClKUApSlAKUpQClKUApSlAKUpQEeD5BH9En4CpFR4PkEf0SfgKkUApSlAKUpQClKUApSlAKUpQClKUApSlAKUpQClKUApSlAKUpQClKpQDNK0i8bQXBi93ZlN9h25mA0hbTT7AXypKcnJyDjOmlZQbWtsQoypcGUqYuMmRIYjNb5jpI1KuocdOOnCgNkqla7K21tkcOKaZmTENMpfccjMFSUNqGQonI0xr11nWJDcqK3JYXvNuoC0K6wRkUBdpWqWna/NmhrmsPy7hJDi+Qhs7ytxKyneIzgDQdNS1bZW1QYEVmZMckNF1DUdgqWAFbqgQcYIPQaA2ClYD/GNucixnorEyYuS2XUsR2N5xKQcEqGRjB07+Ga9M7XW2XKYYgNypoeQhwux2d5DaV+KVHTH8sUBnqVTNVoBSlKAjwfII/ok/AVIqPB8gj+iT8BUigFKUoBSlKAUpSgFKUoBSlKAUpSgFKUoBSlKAUpSgFKUoBSlKAVSq0oDTrhZbwm/wBzlRbTbZ7M5ttKFynygtEJwdNxWR3EVB/wXcbY4w40w1et6I3HfD0tUdQUnPhAgHI14HWt+xTFAaszszKYavDbSI7LcyAiPHbQolKFBBTjhwyf6VO5O72rZ2DGgQY82SyyhpxC5PJJGE4JB3TnXsFZvFMUBpUDZ6+bPCFLhNRbhITFLEllTxaGSsr3kK3ToCojBAzUqw7MTbXdmpr7jKt9h4v8mTgOuOb5CcjxRwyfZW14pigOfI2OukARZSYca4OpaWy9H52pjGXCpKkqAOdDqCKkT9lrkTBYtNsh21xlLYE5iYocgArKk7m7+MGMgZI49FbzimKAYqtKUApSlAR4PkEf0SfgKkVHhaQWB1NJ+FX6ArSqUoCtKpSgK0qlKArSqUoCtKpSgK0qlKArSqUoCtKpSgK0qlKArSqUoCtKpSgK0qlKArSqUoCtKpSgK0qlKArSqUoCtKpSgFKUo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data:image/jpeg;base64,/9j/4AAQSkZJRgABAQAAAQABAAD/2wBDAAoHBwgHBgoICAgLCgoLDhgQDg0NDh0VFhEYIx8lJCIfIiEmKzcvJik0KSEiMEExNDk7Pj4+JS5ESUM8SDc9Pjv/2wBDAQoLCw4NDhwQEBw7KCIoOzs7Ozs7Ozs7Ozs7Ozs7Ozs7Ozs7Ozs7Ozs7Ozs7Ozs7Ozs7Ozs7Ozs7Ozs7Ozs7Ozv/wAARCAG9ASgDASIAAhEBAxEB/8QAHAABAAEFAQEAAAAAAAAAAAAAAAQBAwUGBwII/8QATxAAAQMDAQMGCgQMBQMDBQEAAQIDBAAFESEGEjETFEFRYXEiMjRUc4GRkrHRBxdSoRUjNUJTcnSTssHh8BYkMzZiQ0TxJVVjN2SCosLi/8QAGwEBAAMBAQEBAAAAAAAAAAAAAAECAwQFBgf/xAA3EQACAQIEAwYDBwQDAQAAAAAAAQIDEQQSITETQVEFFSJhcZEUMqEGFjOBsdHhNEJTwUNScvD/2gAMAwEAAhEDEQA/AOsQocVUGOTGZOWk/wDTHVV7mMTzVn92KQfII/ok/AVfoCOYUQaiKz+7FcKu2EXu4cEpElzAHR4Rrvp4Vx6zxmZG3NyU62HlR3H3Wmj+esE4GKyqq9j3+xaip8WbV7IwTkCezGEp2DIQwRkOKbITjrziqIhTXA3ycN9fLDLe62TvgcSOusvatqL5JvzCHpTklEh0NuRljKCknBAT0YFZe2yXkbcP2tM1QhQW30x+H4kY4dZxw16qwSTPdq4irSTUoLRX/I1GRBmxEhcqFIYQTjecaKR7SKuItV1cQFt2yWtChkKDCiCOsaVtcmSI2y8+W/e3b1HfHIIQpJIbXxyc8Kk3WTyLNsQdp3LWeYNHkEgkHj4Wns9VTkXUxWOm7LIt7c+nTc0Xm0rX/LO6L5M+AdF/Z7+yvC0qbWW3EqQtJwpKhgg9RFbZallyytrLpeKr0k8qeLnDWsBtEof4puIz/wB2v+Koa0uddDEcSpKDitL/AEI3NZfLiPzZ4PkZDW4d4ju414baeedDLLTjjpOOTSklXsrPbaSXYm16ZDLhbeaZaUhQ6DuishPuUSNZRtDBjlq43dJZUrobI8dSeommXV6lPiZZKclBPMtPX9jUVNOoQHFNqSjON4jpFeauGS+qMmOpZLSTvAdtW6od6j1QpSlCcsegpSlBlj0FKUoMsegpSlBlj0FW32ESWS0skZ4KBwQauUom0VnThOLjJJpmsymZMN4tOuK/4qzooVZ5R39Iv21s8mM1LZLTycjoPSk9YrXJUVyG9ybv/wCKusV1wqZlZnxfaPZssLLNDWD+nky3yjn6RfvVQvOAgF1ev/KqE46CSeA663WHboNjtidn74wqbcru4lSYbSkpXD0O6reP55z4ueytDyDTOUc/SL9tOUc/SL9tUWhxh5Ud5Cm3UEpUhYwpJ6iKpQkydtuhaIYkqJbPirP5vf2Vm/XnNaiRkYNZK2XMsYjyDlo+Ko/m/wBKwqU76o+i7L7TULUa23J/uZyvDni+uvfRkHIPA9deHOHrrn5n1LjHK9DvkaHFVFaJjMklA4oHVV3mMTzVn92KrF8la/UHwq9Xcj80n8zLHMYg/wC1Z/dilSKVJUjwfII/ok/AVfNWIPkEf0SfgKkUB5OgrhU52ZD2mmS4qXm3m5bikLSg/aNd2xXnkkE6pT7KpOGY9HAY74RyvHNdWOOK2tneG8xZIsec4MLltx/DPWRpxrE26ZLtktcpuO444tC0K30k53hgnvrvPJN/YT7Kckj7A9lUdN9Tuj2vShFxjRVnvqcIgzpcCNKipirdjy0brja0HAPQodorKDauWplluRYIkksNJaQt6OVK3Rw1Ndj5JH2R7Kckj7CfZThva4n2vTqO86S92cPReZrTRaag7iOd86CUtkBKvsjsqTP2lkXBt5LlgiIdf8Z5Ec74PXnHGuz8kj7CfZVOSR9hPsqeG+pD7WpN34Ovqzjz21suSMyNn4bzm4EcquOSogDHHFYqRPmSLVGtq4qgzGWpaFBBySqu78kj7CfZTkkfZT7KOm3zJh2vSpu8aK92fPu49+gd9w03Hv0DvuGvoLkkfYT7Kckj7CfZVeCup0feF/4/r/B8+7j36B33DTce/QO+4a+guSR9hPspySPsJ9lOCuo+8Mv8f1/g+fdx79A77hpuPfoHfcNfQXJI+wn2U5JH2E+ynBXUfeGX+P6/wfPu49+gd9w03Hv0DvuGvoLkkfYT7Kckj7CfZUcFdR94Zf4/r/B8+7j36B33DTce/QO+4a+guSR9hPspySPsJ9lOCuo+8Mv8f1/g+fdx79A77hpuPfoHfcNfQXJI+wn2U5JH2E+ynBXUfeGX+P6/wfPu49+gd9w1akQzLZLT0Z0g8DuHKT1ivofkkfYT7Kckj7CfZUqjbVMrPt7PFxlTTT8/4PlSZDfgPcm+2tAPiLKSAqtm2Q2hhRWV2u4wky3ZLwKC6lKhJWrCUJcWoEpSk4VkHoruG0OzNt2ltLluuLCVNq1StIwptXQpJ6DXzztRsvP2TuZg3BO+2o5YkAeC6Pn2Vsj52bi5NxVkbjtHBXIsl4S02pV0eltJkyVMY586VY5FnOoCesccca0O6Wx2zTzAkOsuPoSC4GlbwbUeKSesdNbDsrtHLfuMa2zJ7wkyViO1cZDxUYbRGFBsHRK1aJ3ujNXdorHaZT8WHs/GMa4uPKbWw6tYVkDRLhXkcoTnGOORUlTTiQkZOgq+5bp7UFE56BIRDcOEvqbIQrq1qRZkwGdpYbd9bKYbUgJltqHi4OoUOrPHszW2SVbS3e5XdyVfIsS0uEw0BSt+MtJ8RDaACMgY1AyKA1W23Tm2GH1ZZPiq+z/Ss4406UgpZcUlWoUEkgjsrV5sN63TpFvlo3HoyyhxOcjI7a3f6PPpDOz7qLTelb9sUcNPq1MfsP8Ax+FZSpJu57WF7Yq0KfDksy5eR3GL5K1n7A+FXga8NONvNocaWlbawClSTkEHgQa9itTxW7tsrSlKEEeD5BH9En4CpFR4PkEf0SfgKkUApSlAKUpQClKUApSlAKUpQClKUApSlAKUpQClKUApSlAKUpQClKUBSsXtFs7btprS5brkyHG1DKFgeE2roUk9BrK1QjNAfMW1Oy0/ZO5mBOBWyvPN5IThLg/keys7sftc5HRGsi0oTIU7uxpLy/xKFKIPKOJPjKTgbvb1V23aDZ63bS2p23XFkONuDwVDxm1dCknoI/8AOlfO21eyk7ZK6GDOHKMOE83kAYDif5HsoSZbbSzQ4TJmrKojxWUNtu5L885O+8vXCRngKxdo2nuFgYRCTCiuqYeLkcy2iTEcIwVgew6joquzb8GTtTEmbTzlqiRU7+88Sve3B4DfTpkDTsx01sN52WO0EZV9grWl6SXH9+Uo70oAbxISNG0gA7uTrigL98slvvgVFttyE6Rb4++5KRhLQWfCcdedPEk5wBw0rQ50GRbprtvmthEho4WkHIOmhB6iNayOzm0j1sguW9ghpuQ+h1D4OOScGmVjB30YJynqrZZ7Ns2senR460B2IOcP358lPLHO6QEAf6Y0AA4AZoCn0d/SK5sy6i1XZ1TlqWrDbh1MYk/w9nRXdWXmpDKHmXEuNrSFJUk5BB6RXyk+wqNIdjOlClNLKFFCt5KiNNCOIrdfo8+kR3ZZ5Nrui1u2pasIUdTGJPR/x7KA75SrbD7UphD7DiXGnEhSFpOQoHgRShBbg+QR/RJ+AqRUeD5BH9En4CpFAKUpQClKUApSlAKUpQClKUApSlAKUpQClKUApSlAKUpQClKUApSlAKUpQFKxl/sFv2ktTttuTPKMuDRQ0U2roUk9BH96VlKpQHzJtZsnO2SuZhTQXI7hPN5IGA4n+R7Kl2radpKEN3oumPGjloIjEoVNQDlLLhBxujrxnGRXfr9YrftFanbbcmeUZcGhGikHoUk9BFfO+1myU7ZC58zmDlYzhJjyceC4Oo9R7KEmXvdvdv1qTfJ7ce3XNTqozUCPHUkOlOMJOpwrBAAxrisWu7XnZ+3O7PFcYIeawshIU6ylfjNhXFOcaisrsztZcJU2Ha5k3/NLWliJPf3SISDopQGNXCNAo1fvmyKZrDYs9kkQ7kXFEMOvlx19kDV1zPiqJ4Y45oDRkpCRgcBVSARgjSqkKSooWhSFpOFJUMFJ6iKpQk3X6PPpBe2VkJttxWpy0uq0PExyekf8eylaUeFKEWPqyD5BH9En4CpFR4PkEf0SfgKkUIFKUoBSlKAUpSgFKUoBSlKAUpSgFKUoBSlKAUpSgFKUoBSlKAUpSgFKUoBSlKAVjb7YrftFa3bbcmOVZdHEaKQehST0EVkqUB8y7W7JTtkLmYkvLsVzyeSBosdR6j2VJsW0caJBVDu3KGI0eXUlkkOzljG42tedEDjpXf75YrftDbHbdcmA8w4O4pPQpJ6CK+eNrtkJ2yFy5rLy9EcP+XkgYCx1HqNCTMw9m7hthMm7RX1t5kSglxliElPKOBRCQQknxQMa9OK1W6wTabvKtqn23zGcKOVbPgrxWagbUyHLU9bHjFjv8zLCbm5vcpyKdQ0ANMngDRFng2DZh6TtDGLlxuDf/p0ULKXWf/kXg6DsI1oDWzwpVNQnBOTShJ9WwfII/ok/AVIqPB8gj+iT8BUihUUpSgFKUoBVKZqJPukG2NcrNktspPDeOp7h00BLzTNatM22aa3xEtsh8pAIKyGwcnA46geqoatuZwbkKVa46ObDLgEhS86DGPAHWKxdamuZF7G65pWmxdt5q0hUizoAykYak5Vr2FOOGOnprMW/ay1zlIaU6Yr6gCGXxuqweB6qtGpGWzFzNUqmc1XNaElaV4WtLaSpaglI1JJwBWPf2is8b/VuUdOuPHB1qLgyVKxg2ks3gk3FgBQyCpWAfbUhm7W6QcMzWFnjo4KXQJlK8hQIyDkVXNSCtKpVaAUpSgFKUoBSlKAUpSgFKUoBWOvVjgbQWx233JhLzDo9aT0EHoIrI1SgPmfa7ZCdsfcubSsvw3DmPJ3cBY6j1GsO++/KfL8p9x90gDlHFbxwNANa+oL1Y4F/tjtvuTAeYdGO1J6wegjrr552u2Qn7G3Lm8gl+G4TzeVjAUOo9RoSYI8KUPClCT6sg+QR/RJ+AqRUeD5BH9En4CpFCopSlAKoTiq1g9pLq/Dbbhwsc7k+KojIQkcT39A7aBuxZv20hhuKhQNxUrdyt1YJQyOs44nsrR57L67i8t0mQ/kFe+reWrTQgKGAOrH/AIyr5bhQVu8m5qT4jh5QH7RSoaisVcJO+8y7v8tOWN3cQOTITxT2HByK3jSjKNpHDWqSv4Qp51aQ20vC0oCUb2gUM+IoHgck4IOOFRTOS24N5nHKIBcSSTkoJGOjoA1Fe0z4ykrdLikjcy4lXAHgdejhwqMJZeDKltHm/BtIHhLGmnHPEdlcfdzfMrxtNSQ1LdjwS2taVy5qslI4pB/O1BxpoONSJj8Vlp9x0pPJthgpI4LGcAe3o6qiLYhNS+ctLUXXDulYVwwOrGc+v28apIQRIU68gL5uSvkkn/UWcZOeoY/pXLVwzoyTez5l41c2xl4Mq7QYbKId1dRvMoWlt3w0p1wrjnTGtXRtLfAvC7llpw4ZKW0JUvr0xkjtyKw5lqa5R19vlpUhsBtgEhKEZ6ez1VbadcU60WVtuy28lbyt7kWkH80ADU9HVWKqVFz0NlMnXOU9vc4fnuTeReCXWXlHCQQMEdGM6EY9dRnLdENveLbgRHJ5UA+FySk64wesdOaizENuJMWItxZlvbzzjp3d3d6tOGT01IWlKYYilSm4ilDlXN0b76sjwW0jUjrNM11vqG22X5qI90t9tihJSZK+VZUvdKUFOApJAHSDXi4tM3a34irW1Mt7hUWSNXE8CAT7R8KrJcYkTWkPLUxCtyApKAnwgs8cqOdeAwKjFx9e0jUmM34b7IWoDI3DwGp0HAa4J1qYvoxcyEGUpXNlW+TIjOPIWP8AUOrgAIzjGenQ4FTbDtXtIoDnDkeUAspUh1O6rA6lDGveDWFkXRuLNTFtyEuuJeDrxGQltQ8YJPSD3evquBotS3HuVU3FmuYSCrxVHo7en+la55R1XMnMb5B23tkjlRKCofJK3StzVsnhoqs9HlMymQ7HdQ62rgpCsg1yVCg5LdtK2m0MMLSRucV4wd7e4YOumOrhVJr8piRz23OSGeQWOVLSt0KRnRW6OIHf1VpGu72kWznYM0zXPWdrLxFUhTTzdxZWobyXkhKkpPUpIHr3gazsLbaE++qPJYdYdQrdUU/jEA4zqRw9YFbKrB8y2ZGy1Wo0SfFnI34sht5I47is4qRmtSxWlKUApSlAKUpQClKUBSoF6ssC/Wx233FkPMOjBB4pPWD0EVkKpQHzTthsfP2NuRYkEvQnSebyceMOpXUqlfRF4s0G/W1233BgPMOjBB4g9YPQaUJuX4PkEf0SfgKkVHg+QR/RJ+AqRQgVSq1SgBrn+0FwbG00nKkLdRuNIbKVKO6EhR8Xhqs69g6q6Aa5Ntyp6DtZJZccUGJiUOobaRgu4TulKl9ABTnHbWtJJy1MazahoJtx5RxDS25AUgkp5VvJBOvgknJGeg9ZrB865WM8J4JX/wBF1vOihqScnTHVwq29ObEgPP8ANkqGQSlxS1Af3nSsde57ToYMR5RQQrebOBoRqM9ddjjZXOGHilZnth15d2iKuKyxHkI34+RjlNdFKHUSDroKzDb8US1ttcrIckK/GLVkpQO/5afy1S12txbseW4stxWlg8o8rJ04ADJGACdK2dtTDrqnZE4vqyVJAJ0T2JCQM+vFUhmteRaqop2iSZbiVSUwmkYeT4SCfFHr+/8As1IhpMlpC5KNASg7uh04nOeHzqy8gT0suRy0lfBvlU5GOnODmpNtDi5agAFJSTgoTuhzGMkDJOOP98KYhJ0mpbFIbmPuim4KVAqS4p0le4lOFLHABR6AMHhxqJHcvDiAWXo7bY8HcbbCgM9fGsldWWY94kcswS06UBKiRoAMaHvB9oqkq1OtMSZSAmMmPgoVvarTjVIxjOeuvLpYOVSmpX3PUo4nD0tJwuywZd0trYCmmJ7YOCAgpIz1HA+Bq9C2itZkYlMvQ5HAFwZHtHD2Dvq7LPJQbdMYcWhElfJY3ijBKSRnBI4gce2oCw9cmVMyGGVvNKKQkjddBx06AEdIqs+z5q9vodCxOBrNJrLcyK4zshxtZKVRG1kpbSMb2vjH7R+6rj0hbDsi5SChttlOGo+hK1cBnHE8NOjtrXbNKuMOQplgckvxeTcGh7MEdnEVmYci3XhK4bq0pe3vCQs4IUM5IPT6/urimpR0lsjKvhJ0vEndPmWobKmGHLxuYbP+qnA8FRONOvPsFWyiXc3EuuJ/FMqKWxva5PHo/vqqXeGXYlp5k2guArSVr6N0HIxjUknuxivVrdaMloOhYAR4KiPBSfu+dbcXTNFnG072ZbuMr8HQUoLpDylJ3BjK+OuezGfXj1e4xe5qpbjqzypCikDinpBA/r6qsWiKFPOmQFSMKVyhV09oPyqQ1LuL9vceZhNMPFQ5NspJPJ9I19WvfVZXRKLjMpm3MR4yklT5IV+LOmOs57QNBxq6ouMx5ASkx1uDfUpo5WD+cRkdWagw7Q667zyW4cE5UtRAPZnoxpUuTNfkKS3GdZQ23qt7TB6MDu6azlZbMm7tqVmHmxjtxVOxxGQFJktqKVnPEkjT7qzdq25uEMIaubKZbQx+MRo7jrxwV6seutaXJjukR0SFSHHSltJbQd1KQoKypR19gq8ttUeVy5QpKUyOTBxndzqDjPYRj4VeMpU1oyVJ7nWYM6PcojcuI6HWXBlKh/elSK5bCuc6zzFyraQ42RlbKlfi3u3/AIkdYz210Kz3mJe4aZMVeQR4TavGQeoiu+lVVRabmqlcyFVpStiwpSlAKUpQClKUApSlAR4PkEf0SfgKkVHg+QR/RJ+AqRQClKUArW9vLKL1srMbajB6W02VxyB4QUNdK2SqGl7A+dWLJbl2VyYiWubNToYSVhCs9uerpFYWfDEacwErUAoJWWyQSgkcM8CRXY9rNkbZHuC7ouCOZyj/AJpxpJ32Fn/qDXxevuz0muQXy3m3XBxlbwfTnLUhpW8laeg5rZTb5lHFWNnaYjtwGRJjiUVL3Y7BVujIHE/0zXssJbDUyQhEhRUUx48ZvCW19QGuR1lVYa331qThMx8MvJb5JK8DASeJTrx66zbcopYDDKN5xadHEr0KR9kaezIPfXYmpK55k1KDsyawsQ4jwddxKPHKUgN5Oug4noArK2QNNXJABW4otgAnxhrxPec+ysE08Elp3k0kseEV7u6T2AHOvWazcIMRyFAckt5PKK3lZISNd3s4gAa8TwrkxzUaTT5lqCzSuV2haQz/AJoIK+TdwoD80H+x7TWJkNhUpmXKZeVDYG6nCt/Hbu8AT11tgSjmzJfQHA8gtqA1HXx6emtcmW64WveXE/zLWNGycHHUOv415fZmNpwXAqu3RnRiKMpPPAxZhCZNihZWxEbcWtlheFYTkbqlHOOGQOPTWSenQkbRiS03yiGo6UFIVkLWCdTjgNR/TNY+TdFz4r8eLLRDWpOFx5TQz3oX/Kqw22bU80hlO8l1gKKB4W85nB3erOnR6697K16HK21y1LaS/cLu87KacZS2dxLR4pIJJUe8nTH9ahMW0JvzrSXQ4gEKDmdcHpJrMuSmYjzkiYrd3GAl9wqO405+akDiTg9nDprCXK4qudxTIhtqbjoZCElSd1SjqSrp6/urkxFJVIpRWp6OBxMqFRyn8r5Gdg3n8SWZKS4G/B388e3+XTqKyi4rMtv/ACzrgKxooAZB4ajX2itbt8VsjDa3QrGQnxwrt4gis/ChLYdbUXFsLOoURlJ7M5Ga8qr2ZUUrxZn8TCcnpoHYs9pAS+kutIHgNoG5vnGmRxPdkeuosaRIZf5WYpw753Va7oQOoCrV0vyok7m8F9MmYFf9Uboa06dTrUdp4yHAuZHWl5Wq+RO8nHWR0f3rVvgq6W1ykqkL7lU20BtXPZCilKiUtqWSePUOPsqe0rDJbZjJjshIBddASDrrp1Y68d1eorTbwTvKdAOiSyneUod4On315eYUkKLTTO4DjLyd9QV25Vgf3wrnlTqvSUWWjKK2YGFpxb4jr4J3S5ubiD144HH3VV0uoKBPW0nkiC02kle6fUAMjtzivBW464lDzi5BAHB8NpCf1UpNXjEaKd9+Q044gZShJJwMjpGvD/j7K5m0ty61WgS6w6hTLZIRvEodJ4uHXXHAd2TVYj8uy3EvtK3JiU53MeAsY8VXYe/SqrhLceWEF8IOBjCQBg6HHHTjVqVFVNg82W2stKThuSDl5ogZzgDxezOdatSlroxZvyOi7P7TQb8x+LVyMlI/GR1qG8k9nWO2s1XzW7dpVummNOQtEiMojlm14UNND2jh31fG1u0Fqm87iXF5xDwwlXKkoUO45weyvbjqjZH0bSuH276SdoZzn+XuzaVJ8diSygqP6ihgH14NZeD9Kd0WpW8ITxSDlpwFtYwePw6Dxq1iTrNK5zA+l+E864xNti2H0nCG2ngtSz2bwTr2Vstp21sV4UltqXyL5OCy+NxQPV1ZqAbDSqZHXVaAUpSgI8HyCP6JPwFSKjwfII/ok/AVIoBSlKAUpSgPKkhQIIyDxBrT7x9FuzN3fU+YrkVxRyTGcKAT144VuVUoDRoH0P7JwnUuuRnpak6gPukp9gwK2SXs1ZprKWnrcxhIwkoQElPcRWVpS7IaTNIn/Ry0ltf4LmLb3jksv+EgjpAVxGevWsEI78G5KjTGXGFhOEpzk7uclQJOCDgag9HAa11TFY682aPeInIvZQtJ3mnU+M2rrHy6ayrwdWNrkRhFO6RqUINLVlsnGSAjPDh2YIPX8qkOJQtKkLa3Qoa4PwrHIRIiXEwZjIZlIH2vBdH2k9YP3dOKzTC0KGVAJGg4YH9OmvBq4K7vzN1Y1S6bNIeVlxOvFDqRxPUfv+7jmtfchXK1vbzCQts5Go0x/I+yunrbJ3kJO9vDG6BggDTOeHV99QJFrQ7HUGlEnQnB4+qt6HaNfC2jJXiZToxkcunIVOU2hwFCGtQypJ3N4/nd5/s9NZO1R1ICQlxtSU9BXwPZ862WTZUv8o24jdUz4QVjRSSNPWDWDFhceSooWkqSdMaYHfw/817eH7Uw1RXbys5KmGb0Rmo0ePgOuhoOjgA8UrV1+Dukn1VhdoL22243bLe4pEhWVvPhJXu5/NAOCDjvqGLQ7vFyE47ocHBLageoDP31Gcs0xtaltrcBTqtRIOde3CvursjVoyd1NMpwXFWSJEK07roC0tOOujO+oKSVHv0x7KzUa3GOnlSp+M2rUlWFJHrVu1rO/doyitq4KbIHS3g+rOKsuRJNyOZ0qVOJ0SS8MDuFdDblpBmccPbWZuYmRY6glEuKVYPh7mc+oEgVGemw3M86lOvp4qAISnPVgnNaqzbGW1AGIQkkauPDPGpaYMRtJ5ZEdPV4ZO97B14NclXDzqaOdl5GvDM4m6WiOx4L6UpUfCShISeOn53qqym+29lzdjukbw1WMLOc8MY0x31ikNwmd9W7CUrezjlCCNOojhmvaZcIIIcSyABoW2ST7T8q5u7aC+aT+hdRa2J52jTyZClPurJ0WUBBT2a9FXRtDlkKFoddKfzlOaHOnDHXWINxt4xhp/KdN4hGAO4ceroqwL4NAiEohOoLjpHwyKt8Hgtt/wAzTxrmLrb3L5dHJ8lpYddUEYaPgJSBw1GTVtGzq+ZrhJQpIOFkFSQe8ZOlWfw3ceDTDbR6dzBJz2kmoU6fdWQXEylKbzxA8IH5V0J0YKyiFd8yd/hBG8l8OqSnG9hToR28cVddszMx0PPOqecSgA8l2cMkZ17616LdJaJbcnnSluIO8CvUA9qekequmbPfS0YjSGrvZmi2kgGRDCUkdpQcD2Ed1Q6kVtEtl6s15ezM+5tIdFmnPHcCEHkFkYHSSBgntzWWi/RptBJUmUYxYXgBJfeG9gcAQD0euut2m9W29xRJtstuQ2fsnBHeDqPXU/FV4r5JE5Ea/sna71a4zrV1mIebz+JbCt8oHTlWB7PvrYaYpWLdyyK0pShJHg+QR/RJ+AqRUeD5BH9En4CpFAKUpQClKUApSlAKUpQCqEZqtKAx92s8W8ReRkAhSdW3U6KbPWDWoPRp9meEW4BTrSz+Jlp8RfYr7Kvj0Z6N+ry40h1tTbiQtChhSVDIIrKpSU0SnY09MvP4tzCHU4SVJ1DmnDq+HwzeUVLe5UAAdXD+vXx6uHA1W57KvMkvWdSCMHfjvKOCP+Kv5HTtFa3+EHorym30Ox3QNUPJI09euP74V4uKoVFq1c2i0zZW20vM75Ugp4ndPxqwIccvqdSQjgHE9GR01iRdmN3lSvI3gFjBGOw4B+GNeNValNF8vIdWQD4QUrG7vaDs6D09Oa8eVNq7Ro0mTJsZth9E5pG6reCXMAkEHTh66hyrWXAp+ItS285UkkHPZrU9MzALOE7pSNT+cTnh6ga8NLSyFJK06jxSMZOfZ/PhpWcak4kcNMwj1uYBbcSw2tCvCAJO8jsOTuj11aERlSnVPRUobxooJ3cdnQk+01sYW09DKEKIcIyrrrHTXoT0RALXLEHGUndIOMa5wOnorojiZt21KOmkYiRDjOSFpTyojgAjcTvEk6YGM4rHS7XyzKHVpTGaLgSAMurWOkYPgis0h+OEOMlaQtIG4TnGO065+6sJc7mhl9LCW1p3dQt1O62vsAB/rXbSqVpO1yFBHnmbLUotEJKE6ocQkEjtV1jsFTRY3CpIbbacacGSsJCgMdOmuD24rDpcdlLCkBYQfGCQQCOwDPfrishFuCGk8kArczndKgAro4AiuqTla1wki+rZrlUqSuKBkeM2rT+/76qgztjFKZMhlS0Ot6oCk7pUf76qzcHaCI65zRTCIr6vCxyuQU4wQCDgZz0njWWeklWA2XFMqI8IkYHWFaZB6a5JYjE0ZJ3JyRkrHO1QZGM8mco6Okdde0wEFJCClZGoQviDx4j+dbPLbiy0MEtuIeeyGnknRRBAwoYyM5+elYt9lcN1TLrWEqyEqGN1fd26dONa9ijjFUhrozgqU5QZhBsvb5kkAT1wS4SFAtb4SevAOcd1S52wW0cGM2tiIi6RgnAkQlb4WO7xgfVgVkwqKtSd1TYwMaZHb/eAazdivc2xujm4S8w6rK4+/wCN05SfzVY69DWkcSovXYmE+TOfW64SrPcQ5ElOW6WBgOKRjvC0nj7K7VsTtsztQwuM+hLFzjAcuyDof+SeysoY1i2phofdix5rZGMuIBUnrB6QeyrNo2MsNiuS7hboIZkLSUlYUToeI17q67pmyM9SlKEilKUBHg+QR/RJ+AqRUeD5BH9En4Cr5oCtK8muYT/pIvMa5SozceMUMvLQkkHOASOuqyko7nXhcHVxTapcjqNK5P8AWdfPNovun50+s6+ebRfdPzqnFid3cmL6L3OsUrk/1nXzzaL7p+dPrOvnm0X3T86cWI7kxfRe51ilcn+s6+ebRfdPzp9Z1882i+6fnTixHcmL6L3OsUrk/wBZ1882i+6fnT6zr55tF90/OnFiO5MX0XudYpXJ/rOvnm0X3T86fWdfPNovun504sR3Ji+i9zq5GasyIceW1yUlht1Gc4WkHBrl31nXzzaL7p+dPrOvnm0X3T86cWI7kxfRe5t8vYS1uLK4rj0Q/ZQrKB3A8PVWCn7K3aCrDTkV5gEFG6oIc91WB6wrPZWN+s69+axfdPzrVJkufcpJeuEoSsvctuuoB3TrgDqGvDsrmqUsPU+ZFu5sauS9zYPwiHFuQ5DwZkR1g7m5rjtqWzfEFXgIUtedVJT4PeM/1rS3GeUU4XWWnkrVvBPiqRpgBJ4dftNeoLMpwc1t09QdUD/l5WAoYGSRnoxjXNckuzqcleDOavhsRh9KkbI3p64tcktJOELGdwpyVK+GeP3VEefbSgFzfSlQ1CvBKB2lJx8a1GE7cXoThbktLUw0466RxG6QFDPWAoHWqqMpWplZOeJQDWPd7hoXw2Fq4qLdJbGwOqjqcBYeUoJ0GDvDPbqSB6qhmZLmPIhxm1vuOqKebNNlSlDB6OHRxyKw6Ic+e1JWZmTHbPK67m6g58IAdACcn51tkHbq7WaOm3tQ4YQyAErCMcoOvTTNdcMGopSk7mNLDVa1V0YrxIyVr+jafKQJNwlpgqUnCW2E5XunoV0A9gz31scD6OtnISCObOvlQG8XXlHPbjOBWpfWbfM+TRfdPzp9Zt882i+6fnXXF047HX3LjOi9zcLtsFZbhGKY7PM3gMIda+BB4itbmWa+bMMKkLT+EI7SdVsNlSgOkKRqcdoz6qh/WdfPNovun50+s2+eaxfdPzqlSNGpuSuxcYuS9y5GVDuEEO21JLw/G80dOpUQd5KVZ6idK8NsJWH1yGFOWt0lb8fdw9Hcx92oGvDrrD3baWRd8rVDjRZJOQ+wkhWe3rrIWbaVuUtqLdFlmUlIS3LB8fvJ0PcePRmvIr0J0vHT1RnX7OxFGGapHT3IF1tq4KEr5RL8Fw4YkJHi9aV9ShrViM4lLyMKJOca6j+/51vMWMhtLgDbC2ZGigP9J3vH5hrW71sybYVT7ch12ED+NaV4zXzT29FTRxan4W9Tx6lFx1RLtEqTbn0vxXS25nACv9N0dShn7+NdAsl8YvMbI3W5CNHWN7JQezrHUf56VzeC+0lIDyvxTo3VbudR069BxVuDMcaeS6Vqiyoq8JXndzjoOdDnq/8ANdOHrzhJxeqRRSsjsNKwezu0bV4bUy8UszmSQ6wdCR0KAPQR7OFZuvXjJSV0aJ3K0pSrAjwfII/ok/AVfNWIPkEf0SfgKkUB5PCuC3b8vXH9qc/iNd7PA1wO7fl24ftLn8RrCtsj6T7P/iT9CNVyPFlTCRFiPyMceSbKseypVjthvN6jwCSELVlwjiEjU1kbvtTKVJXCsznMbdHUUNJZGCvH5xPbWKStdn0VStPicKkru13fZIwS2X23Sy5HdQ6PzFIIV7K81uWyG0D064LiXUpkLSwssSHAN5Gmoz1EVqluts26yVR4EdTywSVHglI6yToKNdCKeIlmlGqlHLbW+mpYpWTuGzd2tkcyX2EuMJ8dxlYWEd+OFeG9nry9BTPZgLcjLAKVIUkkg8PBzn7qjKzT4mjlzZ1b1MfSsvI2UvcaGqUuKhaUDLiG3ApaO8CqtbI316MH0REglO8llTqQ4R+rTLIj4uha+de5h6VJg22dc5K4sKOXH2wStsqCCnXH5xHTU2PsnfJK3EGIGC2rcJecSkFXUD0+rSlm9i08RSg7SkkYmlZNnZm9PTHYnMi04xjlFOqCUJzw8LgfVVqbZLnb5rUOTGw6/oyQoFLncrhTKwsRRbspL3INKlXG1XCzqbTcoxYLoJR4SVbwHHUE9de3bJdGbaLm7EKYRAPK76TodBpnP3UsyeNTspZlZ7eZCqzLZD8cg4Ck+EgkZwRrWWRs9enYKZ7UBbkZeClaFJJOTgeDnP3VIe2SvjEVUkxkOJQMrbbcSpaR2gVKjJamNSth5xdOUlZ6GMkxnF2iJcUluK44gIeYAwt5pWUhWeB10IGuMGrRIxngOmsrsuxfVKbftkRqamG8pxIWpOhUkpA8I6ABStB0nNQUsyrhclssx1OynXDlpA4HOvcBV6mtmjz+y4SoKcJ208/1RA5I3F4MRpAbW6yoHedDSVIyMgk8dQNBUuWt1VwUHFpIQ2EhKdQnU/fxrKydk9pWIrbLaSpDawUojuJWtonTHYNe6sfEtE+VOVb4sVx2UknlBkeDjiVK4CpbtHKkZ0oOpi/iZyilHoyPSsrN2WvFvirlOMIdZb1cUw4FlHeBrWQs+x8u4WKbMXFJeKEqhYdSN7XXOunrrNRd7HqTxtCEM+a6vY1r1Z7BTo4YrOWyx7RQLw25Ht6HJcYBfJqdQRg5H2sddRhbLvfLpMMeGFykry82FpQEHqGSPupldi3xVNyfiVkr3uYyqKSFpKVAEHiDWYi7J3uUFERUs7qikB5xKCsjTA117+FY2XFkW+S5GmMqZebOFJV/etQ00aQrUqjcYyTZItV5nWZZ5uvlmFDC2HDxHYej15rd7PtNbbqkRkgsuFO7yK8bwGOrq7RkVqUbZO9yoyJCYyGkrGW0vOpQpfcD/OrP+F724y5I/BzjaI6iFOKWlCkEcSMnPsrkr4GFV5krPqjxMVg8HVu6c1F/Q2lywuNMcvB8IjRbCzjJ60no6+qtfjEKvqjMQplvRDzbuhzw1Bq/ZdtJUEJanhctgDAeT/qJHaPzvj31sku32ra6AH4cxKlgfipCDhTZ+yoccd/CuWMqlFuNVb8z5nGYCrRdpKxrMdDseWuPyqkORHMNPoVhaR0E1ulg2xeIaj3xsIKzhExOjas8ArPA9GRpnjg6VooRcIdx5jd2SmQ1oh0/9RPRhXTWUQ4cLbcSd0kns7h6uj/xXUq06UtNjz07Ox1dJyMg5HWKVzi2XiVZ3U82dC4q1ZMdYUUD9VWMJ+HdSvQhiqcle9jRSR0GD5BH9En4CpFR4PkEf0SfgKkV0lih4GuB3b8u3D9pc/iNd8PA1wO7fl24ftLn8RrGtsj6T7P/AIk/RGY2EcQjagJUoJLjC0oPbiteUlSHnW1DC0rIUD0HNXI0h6FLalx1brzKgpJ7az01zZ3aB8zVzFWma7q82psqbWrpUCOusVrGx7026Nd1Gm4tJdbNeXmYSFAk3OVzWEneeKSvBVu6AZOtZuWtdt2Ct7UZRQq4PLXIcToVYJATn1V5TOtFhhSG7TJXPnyUFtUgoKENJPEJzrmrNtnwJVj/AAHd3VsIbcLkaUlJUGyeIIHQdT66lWWnMxqzqVbTyvImtLavfW3kNjZLkbaOPGSSpiXlp1s+KoEdVZKxrdtUHatEV0pMcbjZB8XwlDSosFdm2bdVORcU3OcEkR22kEIST+cSauWaVZWbLcWZ14KJVzQOUHILPJKySdQNeNTHTRnPibTcpxi8ryrbezu/oWNgXnWtqmylxX41pe/k+N4OdaxsaXIVtM1LU8svmUMrJ18aslspItFrvC5024ltLO8hoBlR5VJGN7QHHdURhi0t38LVdTzNCw6H+RV4Ss53ccfXUK9lqdE8vGqPL/b09f4JN9SG/pCcDfgZlNnwdOOCa87dSn5O1ctLrit1ghLSc6JGBw9dTLk5s/O2o/Cqb2UtqWlxSebr8Epxpw6cVD2kXaLlfFTYlzK25S/xv4lQ5EYGuo1qWtGZUJR4lNuL0jbZ7kzbOZJetViZcdUUKi76xnxlaDJ66svqU79GLJcJUpieUtk8UjHAe2vW0kmzT7fAEK6F56CyGQ3yKk8prxyRgV7L1gVseLN+GjyvL8vnm6+OPF4ffUvdlKdo0Kayu6lro+rLO0yiqwbMkkk81Xx4/m14tRJ2IvoKiQHGsZPDWrgk2u+2CBBmTxb5duCkIU4glDiDjq7hUqLK2bj7PTbF+FFpW+tK1SywopWQRoABnAx09dRu7iUstFUnF3Ur7PbNe/sW9lJb8PZTaJ5lZStKGwk58XO9wqBsU443tbC3Vqw6VJc18cEHjU+zvWCHYLjAfvJS5PCQf8uvwN3PZrnNQtmXLVAvaZ024llEVf4rDKlcqMEZ04U6F5OLWIeV67aPpb9S9s0OT+kFKUEpSH3fBB04KqTb1G37P7R3VjSUqRyCVjihJVrjq4/cKpbHdn4G1Buqr2pTYWpaU82X4RVnTh0ZqzGulrgTLhBXIXMtNyBUt1DZSppWSQQDxxU7Izq3qT8MXtHk9bO7RhrTcXrRc2bi0tZLagpwBX+onpB76zlqXOurF5cjqZgQpTgXJmOqwWxnxB1/17asRImz9plouDl6E5LJ32I7TRClqHDezoBXuDdYNxtU+1XV8wTKkc4aeSneQFfZUBVUraNm1eUal504dLu3n052MhshBtMW+gQtoRLUtpwLjiOtIcG6ekjGnGoFhKk7L7SpSpQCUpCQDw1NSNnpFg2YuYdduPPFuoU2p1tpW4ynHHrJJwNOuo9sk2iN+FrSu45i3BscnLLRASoHOCONWWmhzTTlKbs2vC7tdHrsl+5jtl1qO1Fs/GKJ5dOcnjUxrP1kIwSM3EZwcZ8KpMRzZyJeICxcA23bgFLfDKjzleSTjHDFUbcsKNrhdjejyKXw+P8ALr1O9nd4VCVkjedVTqSllaThbYxe1cp6VtLOcdcUS06Uo18QDqrZn47dz2k2V52AsuxkrcKtd8pBUM9fCtdvSbXMvq3o9zK40pwrdd5FQ5HPYdTWVu0+2u/gl6zXRT8+3pQ2yyGFjlTnrIot3crVV4UowTTs1s9Lq2v5mC2glv3C/TXZC1EoeWhCc+IASAB1VmLpNkTfo/tqn3VrUiQpveJ1UANM14uo2enznZMx+Va5ZP8AmYvJb3hdO6e3tq/fZER7Ye3CGwtlhElSWwvxlgDxj3mo1V9SzlGXAioWs1y8vqatXqPJkW6QJUJ5bDo4lH53eOBrzXh3xfXWVk9GerUhGpFxkro6XeIbr0BEa/NqEfdHI3OKknklHpUBqkf/AK91a3KZmWd1tuXuvxljKX2zlDg6661GSFQ2gRoUDT1VhZ2yEJ4LMJXNCs7ym0jLSj17nAHtGKieDVvBt0PzSok5M0dMhG6VpJdQTp4QTvEdfb3/APhV647L3q0vl5MZb8bOVriq3tO1PjezNK5lhprdGHqdMg+QR/RJ+AqRUeD5BH9En4CpFe0bFDwNcEu35duH7S5/Ea72eBrgl2/Ltw/aXP4jWFbZH0n2f/EqeiPMK3zLm+WILBedAyUg4wPXU/8AwftERra3PWpPzrEBxxpaVNOKbVkeEg4NbNt5IkI2mSluQ62kR28BKyOvqrFJWuz36tSsq0acGrNN6rp+ZgJlunWxYbnxHYxVwK04B7jwqORnjWzbN3l6dKTYrw4qXCmeAkuneU2roIJrGM7PzpF4l2xncBiLUHXnFbqEJB4k0y9CYYlxlKFeyaV78mjGBIHAUOOnprNnZhbzTq7bdYlwcZSVLZaVheBxxnjU3ZTZ6PcYc6TIkQ1ZjK5NtbnhsqzjeUOjhxooPYTxtGFNzvt76mr4B40wOGKnSrS9Efjx25Mac7IOECI4F4PDXq/oayB2U5N4RZF7t7Ew6c3K84PUTwBqFFmksVRik3LcwOB1CmB1Vfmw5FumuQ5bZbfaPhDr6iOykKKZ0xEVLzTKl8FvK3U92ag2zxy576FjA44pujq1rJXmxv2FSUSpUV1wnBbZc3lJ0yCR0CkuwXCDZY94fSjm0ggJAPhDPDIqcrM1iKTUWpb7eZjSAeOtXG4r77TjrMdxxtkZcWhJIQO09FZS27NSbpBXNYnwUNtjedS49hTY61Do4Vfg2+6s2Ge/b7lEVEUjMppDgKt0ZGSMadNSosyqYqmrxjJXTS1Nf8HPRU6DZLldWVvQIan0NndUQQMHj01n2NlWVbIKcE+2iQqSCJJfG6lOPEKuvsqLsoyuFtvHiiQh0ALBUwveQvwD09NSoaq5lLGxlTnKk9Y338jXinBKSnBScEHoNMCs85sstU51qRdoUWU64pSIy15VqdAccDWHmRJFvmOQ5SNx5o4UOjvFVcWjppYinV0i9SwEgHNVxnSlKg3uUAA6KrgYxjSlKApgYximB1Cq0oCmBwxVUFTbiXW1FDiFBSVJ4gjppSgM69tFBnqD11sbUmVjCnkLKN/tIFQbveH7utoKabjxo6d1hhsYSgfOoFKlybOaGFpQkpRW23l6CvDnAd9e68OcB31COh7M+g4vkjP6g+FXatRPJWv1B8Kuiu5H5lP5mU3aV6pUlSPB8gj+iT8BUio8HyCP6JPwFSKAoeBrgl2/Ltw/aXP4jXezwNcEu35duH7S5/EaxrbI+k+z/wA9T0RDVxT+sK2Xb7/c6f2Zv+dYWB+DxJBuYeLAGnI43s+us/eLxsve5wmyWbglzcCMJ3QMCsV8rR7tdyjiYzUW0k9vOxitl4y5m1EFtoZ3HAtWOgCswN64ztopRnJiWdx7D7oTvKcwdAnv/nUFW0UWDBdh2CAqIXxuuyXVbzik9Q6qsWW6QotvlWm5tuLhSlBe+147ah046alNLQ561OrUvVy22SXO17t+vQzOyLezw2lY/B7k4vhKt3lEpCSMa5wah7MpHO9otB5K4NOjwq9Wq8WDZy4JfgNyphUClbrqQncT/wAR0mo8G72u33mU4wiQbfNZU29v430lWpIqbrQylTqSlNpSaaVr76O5jtnGZb17it27dTJ3t5K1jKU44kjsFTpjGy7Up0SJ86U+VnlHWkDdKunGTmr6NoYVqkW5FoZW7Gg75cW6AFPb/Huxwq04vZVl8zo4mvOb2+mKsAJCuOCeqoVrWNpupOpncZJNaW3359C/t+Ep2jY3M45k3gniePGtaWMp7qz+095tt/camstPtTUtpbWlWNzAzw6emsFVZb3R1YKMo4eMZKzRst4hm/Cw3JlOVTkiM9gfnoONfVn2VNVPTeLperGlQLCo4TFBOQFNcMd+prF7P7SNWe2SYkiOp5W+XYqh/wBNZSUk1iLbMdt1zjzwSpbTm+r/AJddWzJWfucawtSWaLWkPl97/sjKAfgvYU5yJF3kYx08m3/U/fV3ZgAbO7S481T/AP1UTaS7s3mcyqG0pmLHa3Gm1dBJyT7fhUyyXaxW60y4kluYp2e2G3yjGBx8X200uWnCp8PdxeaTu1+a/wBItNJH1aO8PyiP4a87DkDa6ER0Bf8ACarbbhaRaJVmuPOERFvh9l1sAqTjoI7qlwtoLMzfzdn48lJZAbjoRjBQE7uVdtFa6dyJ8RQq01BvM2/e1jXZilO3R91aipZkElR453qzO2pztJvE5JjtknrO6KhPLsrl6LwEvmCiVrGnKb3HTszUvaW52m7vplwUSUSMJQoOY3d0DHt4VC+Vm/i41OSi7JP8r2MJSlKoegKUpQClKUApSlAKUpQCvDnAd9e68OcB30RD2Z9BxPJWv1B8KuirUTyVr9QfCroruR+ZT+ZlaUpUlSPB8gj+iT8BUio8HyCP6JPwFSKAoeBrgl2/Ltw/aXP4jXezwNcDu35duH7S5/EawrbI+k+z/wCJP0RGCVKUEoSVqPBKRkmrvMZ3mEn90r5VmNhwDthEyOhXwqXcdudoWLtMYalNhtp9aEgtg4AUQKxSVrs9+pXq8bh0op2V9Xb/AEa5zKd5jI/dKpzKcf8AsZP7pVbDB242heucVlyU2UOvISockOBIFZXbLay9WnaRyHCkIQyltJALYOpFTlja9zGWIxSqqlkjdpvd/saTzKb5jI/dK+VW1tOtK3HmVtK+ytJBNZ5W320iUk87b/dCsht885KgWCS8QXXY6lLIGMkhJpli1c0WIrwqwhUikpX2fT8jUKUpVDvFe22JD2SxHddA4lCCceyvFZC27RXayR3GbdJDTa1b5SUA+FjGde4VKtzM6jqZfAk35sguNPMkB9hxonhvoKc+2vNbjtfLduGxljmSVBb7qsrUBjJ3a06pkrOxlha7rU88lZ3a9mKdnE9VKqhSm3EOIOFoIUk9RFVOh+RcMKaBkwpAHHJaVj4VaredjdqbzddoUwp0lLrBZWSnkwNRWkyPLpOBj8cv4mrOKSujko16kqsqVRJNJPR33/I8UpSqnYKUpQClKUApSlAKUpQClKUArw5wHfXuvDnAd9EQ9mfQcTyVr9QfCroq1E8la/UHwq6K7kfmU/mZWlKVJUjwfII/ok/AVIqPB8gj+iT8BUigKHga4Hdvy7cP2lz+I13w8DXBLt+Xbh+0ufxGsK2yPpPs/wDiT9ET9j5LMTaqK/IcS22N4FSjgcKxtxWl27znWzvIckOKSesFRINRyAoYPA1UaVhfSx9MqKVV1b7q3sSLb+WYP7S3/EKzn0h/7ye9Cj4Vg7b+WYP7S3/EKzn0h/7ye9Cj4VZfKzmn/XQ/8v8AVGsrBKCBWzbXzY0u1bPtRnkvONxylaEHJScJGCOvINa3Wz7Ix49vtdw2nkNJcMU8nHQeG/jU/ePvpG70JxmWCjVe8XourehFh7E7Qzmw4mIlhKhkcsvdJ9VJexG0UJsuGIl9KdTyK94j1VjLjd7lenS7PmOuAnIb3iEJ7AnhVLddbhZng/AlONkHJRveArvHA0TgRlxts2aN+ln+tyLnUgjBBwQeIqi/FNbXtnHYlQrbtHGbDZnow+lPDexkHv4j1CtVV4hqslZ2OjD1+PTU7W6+pte0ZA2A2eJ6/wD+TWOt+x9+ubKXmYgaaUMpU8rd3v51tzSIDGwlpulwTyqIDe+2yeC1nROa0W63u53t5Tk2UsoPisJUQhPq/nWkklqzy8HOvOMoUrJJu7frskZCZsPtDCaLioiX0jU8isKIHdWC1yUkEKScFJGCKl227XGzOh2BLcbAOS2VEoV3p4Vse0UeNtBs83tTBbDUhBCJjaeBPDPePgarZNeE6+NWoTjGvZxeia01815kT6Pv93o9A5WvyfLpPplfE1sH0e67XIP/ANu58K1+SFKuD6EDK1vqSkdZKqf2ImGmNnf/AKr9WVjx5E2SmNEZW+8rghAyf6Vn2vo/2jdQFllhvOu6t3X7qnXKaNira1Z7Xui5SEByVJIypOeAH8q095x+U6XZMh15w8VuLJP30tFbkQqYjELNSajHk2rt+ZPulhu1lG9PhqQ1nHKp8JHtrH1nrDtXMtzqYdwcVMtr3gONvHe3UnTTPR2VY2rsyLDdi2wd6I+nlWDx8E9FQ0mrovSrVFV4VZavZrZ/yYthh+XITGisreeX4qEDJNZ9nYDaN5sLLLLWfzVugGp6JB2N2QjvxEp/Cd11LqgCUJGunqI9tahIfkzXS9KkuvuHipxZJqbJbmcalfENuk1GKdrtXbMlc9mL1Z2y9Lhksp4utHeSO+o1vtNwu2/+D4qpAb8YpIGPbWQ2b2km2aeyw4+t6A6sIdZcO8Eg6ZHVTaSM/s1tHKjW2S9EacAcSGXCjQ640pZbiNXEKfBlbNa6fJ9dOpBn2S6WltLlwhrYbWcJUojBPVpUKtsvEiRK+jS3OyX3HnDL1W4oqJ0V0mtTHCokknob4StOrBudrptaeRPg2G7XOPziDCW8znd3wQBn11Zn2yda3UtT4ymFrGUhWNR6qtt3G4Q2iiJPkx0ZzutPKSM9wNbLtu4t237PuOLUtaoaVKUo5JJSNc1NouN0ZyrVoYiMJWyyv66Gq14c4Dvr3XhzgO+qI7Xsz6DieStfqD4VdFWonkrX6g+FXRXcj8yn8zK0pSpKkeD5BH9En4CpFR4PkEf0SfgKkUBQ8DXA7t+Xbh+0ufxGu+Hga4Hdvy7cP2lz+I1hW2R9J9n/AMSp6IjUpSuc+sJFt/LMH9pb/iFZz6Qv94vehR8Kwdt/LMH9ob/iFZv6Qv8AeL3oUfCr/wBjPPn/AF0P/L/VGuVLgMXO4rNst/KupcO+tlJO5n7R6KhqOATW4odc2X2AjyYn4ubdl5U6OKU64x6h7SaiKvc1xVV01FRV5N2V9r9fyI3+BlxwPwleoMNeM8mV5UKp/hK0EY/xVF9g+dauU76itaitROSpRySaopCd06UzLoVVDEf3VfZI3rayG3A2CtcVqSiUht7R1HBQwrhWjK8Q1uV9QW/oysqVDBLgPtCjWmq8Q1NTcy7MT4Uru/if6m37ROEfR1YGhwUsE+pJ+dalW3bQtFX0cWJ0DIQsA9mUmtRpU3J7OtwpW/7S/UVtuwyucWy/W5ZJbXHCwnoBwQf5eytSrbdh082tN+uSxhtDHJhXWcEn+XtpDct2jb4d9br3uQ/o6/3a3noYc+AqPs6yJO3UdtQyBLUrB7CT/KpH0df7sbz+gc+FRtnn0xtuY7ijhJlqSSe0kVK2XqYVr8atbfIv9mX2i2T2hue0UyY3ECm3F+ASseKNBWOOw20nmSf3gqztSqZF2pntGU+kcpvJAcIGDqKxfOZfnkj96r50eW70NMPHE8GGWUbWXJ/uZlWwu0ikkcxT+8FZXbSI+zspY+fACWyS0sZzoR//AJFagZUtIyZkj96r51ekwbikxOeB3EvHIKcUVZBOMjNRdWdiZ0qrqQnVmvDd7W5epLtlnvW0m6iPvussDcS46vwGx1DP8qyati4rJKZm0sFtY4pSrJH31f20mu2tEbZqAox4rLKS9uaFwnrPV2Vp/JpHRR2WlrlaPHrx4kZZIvZJam0p2QtKlJ3dqYhORocD+de/pK/3Kj9nH861RDJcfZbQnK1uJSkAcSTW1/SV/uVv9nFTdZHZFck4Y2nnnm0lvpbboebj/wDS+2/tn8lVq44CtouHhfRhbca4ma+xVauOAqJ7o2wHyz/9M8ueIa2vbP8AJmzv7Cn+EVqbviGtu23bU1A2fbWMKTCSCO3AovlYxH9TR/P9DVK8OcB317rw5wHfVDuezPoOJ5K1+oPhV0VaieStfqD4VdFdyPzKfzMrSlKkqR4PkEf0SfgKkVHg+QR/RJ+AqRQFDwNcDu35duH7S5/Ea74eBrgd2/Ltw/aXP4jWFbZH0n2f/En6IjV6aacfdSyyguOLOEoTxJrzXptxxl1LrK1NuIOUrScFJrnPq3e2m5mbfszfm7rDcXankoQ+hSicYAChnprL7cWG8T9qXZMS3uvNFtACkgY0Fa9/iS//APvEr95T/El//wDeJX7w1peNrHmOjjHWVXw3Sa58yHNgy4DvITY62HSneCFjUjrra4bf+LNiWbYy4PwlbFZQ2o45ROuMeo49VarKmS57oemyXJDoGAtxWSB1VbaddjvJejurZdR4q21bpHsqqaT8jpq0alWEbu01qul/2Lj0CfGcLb8GQ2sHBBbNZK0bMTbk6HZbK4cBs7zzzw3fBHEDNX2tu9pGkBCpbTuOCnGUk/cKx9zv93vICbhOW42ODSQEI9g4+up8O5R/GTWXwrzu37Kxum1YXftjoC7RDccaS/hCEDUJG8kH7q0cWW7Olxtu3PqW2cLAQfBPHHsxVY15u0FkMQ7jIYaHBtCzgeqqovl5aW443dJKVunLhCz4RxjPsAqZOMtWZYbDYjDRcIWavdXv9TfltxG9i7VZLwkxzMRyYWrTknBqnNaJcrBdbRIUzIiOLSPFdbSVJWOvIqPMuM+5BInzHpIR4ocVkJ7qnW/au+2tnkI84rZHBDyQsDuJ1HdRyi9ytDC4nDpuDTu22nt+TI8CxXa6vJZiwXdTq4tJSkduTWf2hkxrLYGtk7c4H5C1hUtxGuVfZ7yceoVi5m2O0M9ksuT+SbPEMICCfWNfvrDJJQoLSohYOQrpz15qLpLQ14NatJSrWSWqS69WbdsJaLnE2nQ/JgPNNBhY31pwNQMVr9xtV0hSH5T0N5ltL5Ul1SdAd7Q17/xHfwMfheV79WpN5u01gsS7i++yTkoWvINLxtYiFHEqu6sstmknvsbNPiN7c21m525SBdo6AiTHJwXAOkf301qj0CfGcLb8CQ2sHGC2atMuux3kvR3VsOp4LbUUkesVnWtu9pGkBCpbb2OCnGUk/cKXi9yYUcRh/DStKPK+jXlfXQs2XZaddZCXJTKokFs7zzzw3fBHEDNV2pvabnemlwvJYACI46Dg8fXiolz2gvF4G5OnLW1+iSAhHsHH11AAwMDhUNpKyLU6FSVTiV2rrRJbK/8As3Haa2u7Sx4+0VoTzjeaCJDKNVpI7K1PmkwK3OZSN/7PJKz8K9wbjPtcjl7fLcjr6d06HvB0PrrM/wCPtpN3HOGM48bkE5+VS3Fu7KU6WJw64dO0o8rtp/7L1hs/4GUjaC+t8iyxrHjr0W650aVN2/tVynX5uRGguvN8gAVITkCtSnT5tzf5e4SnJDnQVHRPcBoPVUkbQ31KNwXeUEgYA5Q8KnNG1jP4XE8ZV7py101tbyM5s+G79spM2aK0tzWl8tHCtN4jXHxHrrW5FtuEN0syIL6FpOCOTOD3GrAUtDgdQ4pDoO8HEnCgevNZxjbnaNhoN88Q8BoFOtJUfbUXi9zbhV6M5SpWalrZ6WfO255smzEme+mTcWlRLawd9914buUjoGeuth2+iyr0bXLtsR19lTO8ChPAHBGfVWpXO+3a84TcJi3GwdGkgJR7Bx9dUZv16jtJZZuklDaBhKQs4A6qnNG1jGWGxU6sazaur6a21/2RHmXozqmZDamnU+MhQwRVlzgO+rz770p5T8l1TrqvGWs5Jqy5wHfVOZ6fiy+Lc+g4nkrX6g+FXRVqJ5K1+oPhV0V2o/M5/MytKUqSpHg+QR/RJ+AqRUeD5BH9En4CpFAUPA1wS7fl24ftLn8RrvZ4GuCXb8u3D9pc/iNYVtkfSfZ/8SfoiMlKlndQkqPUBk175vI83d9w14C1NneQopPWDXrnT/nDmv8AyrnPqnm5FebyPN3fcNObyPN3fcNU5y/5w571Ocv6/wCYc0/5GhFp+RXm8jzd33DTm8jzd33DVOcv+cOe/TnL+PKHPeNB4/IrzeR5u77hpzeR5u77hqnOZB/7hz3jTnT/AJw57xpoPH5FebyPN3fcNObyPN3fcNU50/5w57xpzp/zhz3qaC0/IrzeR5u77hpzeR5u77hqhkvjjIc94050/nyhz3jTQePyK83kebu+4ac3kebu+4apzl/zhz3jTnMj9O57xpoPH5FebyPN3fcNObyPN3fcNU5zIB8oc94050/5w571NB4/IrzeR5u77hpzeR5u77hqgkvn/uHPeNOdP48oc9400FplebyPN3fcNObyPN3fcNUEl8/9w57xpzmR5w57xpoPH5FebyPN3fcNObyPN3fcNU50/wAecOe8ac6f84c9400Hj8ivN5Hm7vuGnN5Hm7vuGqc6f84c941XnEj9O77xpoLTHN5Hm7vuGnN5Hm7vuGnOJH6d33jTnEj9O775poPGObyPN3fcNObyPN3fcNOcSP07vvmnOJH6d33zQeM8KQts4WhSCeAUMVbc4DvFXVLW4cuLUo9ajmrTnAd9FuS75dT6DieStfqD4VdFWonkrX6g+FXRXcj8zn8zK0pSpKkeD5BH9En4CpFR4PkEf0SfgKkUBQ8DXBLt+Xbh+0ufxGu9nga4Hdvy7cP2lz+I1hW2R9J9n/xJ+iLtnRyk5YS0h1YZWUIUkEFWNNDWTcjtJiyXGY7Ylck2XW0NhYQsg7wwfF6DpwrDQY7cl9aXXFttttqcJb8bQcBU1qxredWWH1lpUcPtK3TvKznCTjhwNZR2Pdr5eJdysSUx2noTbxZSw0hgp5JbYBK9zO+FcVAnXXhmroiJTLbWWWDb2FI3Gy2PxwKc53+nJ4ioDVrjS+YBqRJHOkqUveSCG0pJCtBx4VFTAc57JgOLUl2OF7iRnCino9etTtyMlCMrrP8ATlsZcQoKObqbS2404jlEk8cF0aHtAyKORIRcRIitNKLq33GWTrhQCQEHrAO8R6qgos7HLFDktSQlzk1YwMq3AogE6ccj1Vb/AAWA6ynfdaLrriN1Y8JG4Afac016EWi/+Rlu6xX2H+Ud3VbyEKUpCNwIKhoCOg6Gs0YrKpSESIjLbIcZ5uoJCS5keEO0dOtY78DL5rBcU+vdmEl1JGjZxlHHjkZqNGhJkRm31LdVvyCwEIxnxc5GdKjY0bjUgrT28n/9y9jIIYak3CVGlNpbLe682S2GyUJJ3k4HWPhXtppt5q2KTHRyUg5d/FDH+osaq48AkYqIi0IlKnriyHHWomiFlOrhwSR2aA/dVHLbHJZbjPvlTsXnGHAAB1DTuqdehRqDfzv2fQkQ4jrDKgiGhyQqWEvJcQCUM40wDwB117BV1f4MZbjRghtwPZCAEag8qQFFfVujGKjN2dh+StluY8lbDqGpK1AYIVnVPcRwNUTY0Id5N95ZUUKU2hGAXMKwAnOmoOalXXIrJ05Sbc39SYqHb3YuN1tt5hhxa/8A5ElSgCO1OB6j2VHukF5TSlMttpZaeDbLSGgCpJBIUFfnDCdawygQopO8N04weI7DVUrWkgpcUCNBg8Ko5LodUcPOMsylcytohxn7fJ5wtpLsglqPvnBBSN7I9e4PbUzmcFxpLqG2kraSw2631kqT4Q7xkHurXMf0qvbk+2ikhPDSk28+5lbs0lPNlPsNsSC+tJQgBO80CN0kD1iskqKyZv8AmIrLTqXHQwhDY8NsNkglPThWMVrGpOSST1mmuclRJ681OYSwsnFRzGUfiLdisvCP4QkrDxCAnCfBxkDh01fkMww1KlpQ2ObKWwGxwUpRG4r1AqPekVhMq+0deOvGqYqMxb4eTt4jZlssNXN8OoaZjojZaWuOnCVbyBoPztCde014bYgNSHlvREciEv5RnUDwQCPaSK105OAVEjqJp6zTMZrCS5yNjMBLKwzDDK3lKQhbvJhwJQU6K3eonia11xPJvON5BKFFORwODVBkcFEdGhpUN3NqVKVO7buKUpUHQKUpQCvDnAd9e68OcB30RD2Z9BxPJWv1B8KuirUTyVr9QfCroruR+ZT+ZlaUpUlSPB8gj+iT8BUio8HyCP6JPwFXzQFDwNcEux/9duP7U5/Ea73jIrTpP0Z2mVMfkrkygp5xTigFDAJOeqsqkXLY9nsnGUsLKTq80cxjSnIb3LMhBUUlJC0hSSDxBBq8LvPS4HESNwhSVAIASBujAGB0Dqron1WWfzqX74+VPqss/nUv3x8qz4cj2pdrYGTu0/Y5wm4SkNhCHQgJQpCSkAEJUd4jPfVOfyefJn8oOcoxheBrgY1HTpxrpH1WWfzqX74+VPqss/nUv3x8qjhzHe+B6fQ5uic8nO+G3kqcLqkuoCgVHiaum8TFcoVqbWpxRUFKbGWyRg7vVoAPVXQ/qss/nUv3x8qfVbZ/Opfvj5VPDmQ+1cA90/Y54m8T0OKXywVvKCt1aQUgjQYHQMaVRq7SWV7zSWUDeK9wNJ3ckbpOO6uifVZZ/Opfvj5U+q2z+dS/fHypw5jvXs/p9DnKLpLaIDC0so3yvcbSEpJIAOR3Aff114M6RvBW+AUtciMAaI6vv410n6rLP51L98fKn1WWfzqX74+VOHMnvbArk/Y54u7zF7py0lQUFKUhsAuKAIBV14yfbXlF1lJLJXyT3N0bjPKoCtwZzpXRfqss/nUv3x8qfVbZ/Opfvj5U4cyO9cB0+hzFa1OOKcWreWskqPWTVM10/wCqyz+dS/fHyp9Vln86l++PlUcKRr33g/P2OYZpmun/AFWWfzqX74+VPqss/nUv3x8qcKQ77wnV+xzDNM10/wCqyz+dS/fHyp9Vln86l++PlThSHfeE6v2OYZpmun/VZZ/Opfvj5U+qyz+dS/fHypwpDvvCdX7HMM0zXT/qss/nUv3x8qfVZZ/Opfvj5U4Uh33hOr9jmGaZrp/1WWfzqX74+VPqss/nUv3x8qcKQ77wnn7HMM0zXT/qss/nUv3x8qfVZZ/Opfvj5U4Uh33hOr9jmGaZrp/1WWfzqX74+VPqss/nUv3x8qcKQ77wnV+xzDNeHDoO+upfVZZvOpfvj5VQ/RXZj/3Uv3x8qcKRD7bwlnq/Y3GL5K1+oPhV4V4aQG20oGcJGBXuuo+Kk7tsrSlKEEeD5BH9En4Cr9WIPkEf0SfgKkUBTFKrSgKUqtKApSq0oClKrSgKUqtKApSq0oClKrSgKUqtKApSq0oClKrSgKUqtKApSq0oClKrSgKUqtKApSq0oClKrSgKYqtKUApSlAR4PkEf0SfgKkVHg+QR/RJ+AqRQClKUApSlAKUpQClKUApSlAKUpQClKUApSlAKUpQClKUApSlAKUpQClKUApSlAKUpQClKUApSlAKUpQEeD5BH9En4CpFR4PkEf0SfgKkUApSlAKUpQClKUApSlAKUpQClKUApSlAKUpQClKUApSlAKUpQClKpQDNK0i8bQXBi93ZlN9h25mA0hbTT7AXypKcnJyDjOmlZQbWtsQoypcGUqYuMmRIYjNb5jpI1KuocdOOnCgNkqla7K21tkcOKaZmTENMpfccjMFSUNqGQonI0xr11nWJDcqK3JYXvNuoC0K6wRkUBdpWqWna/NmhrmsPy7hJDi+Qhs7ytxKyneIzgDQdNS1bZW1QYEVmZMckNF1DUdgqWAFbqgQcYIPQaA2ClYD/GNucixnorEyYuS2XUsR2N5xKQcEqGRjB07+Ga9M7XW2XKYYgNypoeQhwux2d5DaV+KVHTH8sUBnqVTNVoBSlKAjwfII/ok/AVIqPB8gj+iT8BUigFKUoBSlKAUpSgFKUoBSlKAUpSgFKUoBSlKAUpSgFKUoBSlKAVSq0oDTrhZbwm/wBzlRbTbZ7M5ttKFynygtEJwdNxWR3EVB/wXcbY4w40w1et6I3HfD0tUdQUnPhAgHI14HWt+xTFAaszszKYavDbSI7LcyAiPHbQolKFBBTjhwyf6VO5O72rZ2DGgQY82SyyhpxC5PJJGE4JB3TnXsFZvFMUBpUDZ6+bPCFLhNRbhITFLEllTxaGSsr3kK3ToCojBAzUqw7MTbXdmpr7jKt9h4v8mTgOuOb5CcjxRwyfZW14pigOfI2OukARZSYca4OpaWy9H52pjGXCpKkqAOdDqCKkT9lrkTBYtNsh21xlLYE5iYocgArKk7m7+MGMgZI49FbzimKAYqtKUApSlAR4PkEf0SfgKkVHhaQWB1NJ+FX6ArSqUoCtKpSgK0qlKArSqUoCtKpSgK0qlKArSqUoCtKpSgK0qlKArSqUoCtKpSgK0qlKArSqUoCtKpSgK0qlKArSqUoCtKpSgFKUo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890200"/>
            <a:ext cx="1809712" cy="2720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7" name="Picture 15" descr="http://t0.gstatic.com/images?q=tbn:ANd9GcRAwnbqUAw2U2O_O9JbT8m_2JNyTB78e2mv_E4vgUDtD9OQqaI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3886189"/>
            <a:ext cx="2054139" cy="270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662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Explanation</a:t>
            </a:r>
          </a:p>
        </p:txBody>
      </p:sp>
      <p:sp>
        <p:nvSpPr>
          <p:cNvPr id="3" name="Content Placeholder 2"/>
          <p:cNvSpPr>
            <a:spLocks noGrp="1"/>
          </p:cNvSpPr>
          <p:nvPr>
            <p:ph idx="1"/>
          </p:nvPr>
        </p:nvSpPr>
        <p:spPr/>
        <p:txBody>
          <a:bodyPr/>
          <a:lstStyle/>
          <a:p>
            <a:r>
              <a:rPr lang="en-US" dirty="0" smtClean="0"/>
              <a:t>Hybrid exploration/explanation visualization:</a:t>
            </a:r>
          </a:p>
          <a:p>
            <a:pPr marL="342900" indent="-342900">
              <a:buFont typeface="Arial" panose="020B0604020202020204" pitchFamily="34" charset="0"/>
              <a:buChar char="•"/>
            </a:pPr>
            <a:r>
              <a:rPr lang="en-US" dirty="0" smtClean="0"/>
              <a:t>Involves a </a:t>
            </a:r>
            <a:r>
              <a:rPr lang="en-US" b="1" i="1" dirty="0" smtClean="0"/>
              <a:t>curated dataset </a:t>
            </a:r>
            <a:r>
              <a:rPr lang="en-US" dirty="0" smtClean="0"/>
              <a:t>that allows some exploration on reader's part</a:t>
            </a:r>
          </a:p>
          <a:p>
            <a:pPr marL="342900" indent="-342900">
              <a:buFont typeface="Arial" panose="020B0604020202020204" pitchFamily="34" charset="0"/>
              <a:buChar char="•"/>
            </a:pPr>
            <a:r>
              <a:rPr lang="en-US" dirty="0" smtClean="0"/>
              <a:t>Has </a:t>
            </a:r>
            <a:r>
              <a:rPr lang="en-US" dirty="0"/>
              <a:t>been distilled and </a:t>
            </a:r>
            <a:r>
              <a:rPr lang="en-US" dirty="0" smtClean="0"/>
              <a:t>facilitated to </a:t>
            </a:r>
            <a:r>
              <a:rPr lang="en-US" dirty="0"/>
              <a:t>some extent</a:t>
            </a:r>
          </a:p>
          <a:p>
            <a:pPr marL="342900" indent="-342900">
              <a:buFont typeface="Arial" panose="020B0604020202020204" pitchFamily="34" charset="0"/>
              <a:buChar char="•"/>
            </a:pPr>
            <a:r>
              <a:rPr lang="en-US" dirty="0"/>
              <a:t>U</a:t>
            </a:r>
            <a:r>
              <a:rPr lang="en-US" dirty="0" smtClean="0"/>
              <a:t>sually interactive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9878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Informative </a:t>
            </a:r>
            <a:r>
              <a:rPr lang="en-US" dirty="0" smtClean="0"/>
              <a:t>vs. Persuasive vs. Visual </a:t>
            </a:r>
            <a:r>
              <a:rPr lang="en-US" dirty="0"/>
              <a:t>Art</a:t>
            </a:r>
          </a:p>
        </p:txBody>
      </p:sp>
      <p:sp>
        <p:nvSpPr>
          <p:cNvPr id="3" name="Content Placeholder 2"/>
          <p:cNvSpPr>
            <a:spLocks noGrp="1"/>
          </p:cNvSpPr>
          <p:nvPr>
            <p:ph idx="1"/>
          </p:nvPr>
        </p:nvSpPr>
        <p:spPr/>
        <p:txBody>
          <a:bodyPr/>
          <a:lstStyle/>
          <a:p>
            <a:r>
              <a:rPr lang="en-US" dirty="0" smtClean="0"/>
              <a:t>3 </a:t>
            </a:r>
            <a:r>
              <a:rPr lang="en-US" dirty="0"/>
              <a:t>main categories of explanatory visualizations based </a:t>
            </a:r>
            <a:r>
              <a:rPr lang="en-US" dirty="0" smtClean="0"/>
              <a:t>on the </a:t>
            </a:r>
            <a:r>
              <a:rPr lang="en-US" dirty="0"/>
              <a:t>relationships between the three necessary </a:t>
            </a:r>
            <a:r>
              <a:rPr lang="en-US" dirty="0" smtClean="0"/>
              <a:t>players:</a:t>
            </a:r>
          </a:p>
          <a:p>
            <a:pPr marL="342900" indent="-342900">
              <a:buFont typeface="Arial" panose="020B0604020202020204" pitchFamily="34" charset="0"/>
              <a:buChar char="•"/>
            </a:pPr>
            <a:r>
              <a:rPr lang="en-US" dirty="0" smtClean="0"/>
              <a:t>the designer</a:t>
            </a:r>
          </a:p>
          <a:p>
            <a:pPr marL="342900" indent="-342900">
              <a:buFont typeface="Arial" panose="020B0604020202020204" pitchFamily="34" charset="0"/>
              <a:buChar char="•"/>
            </a:pPr>
            <a:r>
              <a:rPr lang="en-US" dirty="0" smtClean="0"/>
              <a:t>the reader</a:t>
            </a:r>
          </a:p>
          <a:p>
            <a:pPr marL="342900" indent="-342900">
              <a:buFont typeface="Arial" panose="020B0604020202020204" pitchFamily="34" charset="0"/>
              <a:buChar char="•"/>
            </a:pPr>
            <a:r>
              <a:rPr lang="en-US" dirty="0" smtClean="0"/>
              <a:t>the data</a:t>
            </a:r>
            <a:endParaRPr lang="en-US" dirty="0"/>
          </a:p>
        </p:txBody>
      </p:sp>
    </p:spTree>
    <p:extLst>
      <p:ext uri="{BB962C8B-B14F-4D97-AF65-F5344CB8AC3E}">
        <p14:creationId xmlns:p14="http://schemas.microsoft.com/office/powerpoint/2010/main" val="11154847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Informative vs. Persuasive vs. Visual Art</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738" y="1552575"/>
            <a:ext cx="42005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699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Informative vs. Persuasive vs. Visual Art</a:t>
            </a:r>
          </a:p>
        </p:txBody>
      </p:sp>
      <p:sp>
        <p:nvSpPr>
          <p:cNvPr id="3" name="Content Placeholder 2"/>
          <p:cNvSpPr>
            <a:spLocks noGrp="1"/>
          </p:cNvSpPr>
          <p:nvPr>
            <p:ph idx="1"/>
          </p:nvPr>
        </p:nvSpPr>
        <p:spPr/>
        <p:txBody>
          <a:bodyPr/>
          <a:lstStyle/>
          <a:p>
            <a:r>
              <a:rPr lang="en-US" b="1" i="1" dirty="0" smtClean="0"/>
              <a:t>Informative </a:t>
            </a:r>
            <a:r>
              <a:rPr lang="en-US" b="1" i="1" dirty="0"/>
              <a:t>visualization </a:t>
            </a:r>
            <a:r>
              <a:rPr lang="en-US" dirty="0"/>
              <a:t>primarily serves the relationship </a:t>
            </a:r>
            <a:r>
              <a:rPr lang="en-US" i="1" dirty="0"/>
              <a:t>between the reader </a:t>
            </a:r>
            <a:r>
              <a:rPr lang="en-US" i="1" dirty="0" smtClean="0"/>
              <a:t>and the data</a:t>
            </a:r>
            <a:r>
              <a:rPr lang="en-US" dirty="0" smtClean="0"/>
              <a:t>.</a:t>
            </a:r>
          </a:p>
          <a:p>
            <a:endParaRPr lang="en-US" dirty="0"/>
          </a:p>
          <a:p>
            <a:r>
              <a:rPr lang="en-US" dirty="0" smtClean="0"/>
              <a:t>Aims </a:t>
            </a:r>
            <a:r>
              <a:rPr lang="en-US" dirty="0"/>
              <a:t>for a neutral presentation of the facts in such a way that will </a:t>
            </a:r>
            <a:r>
              <a:rPr lang="en-US" dirty="0" smtClean="0"/>
              <a:t>educate the reader.</a:t>
            </a:r>
          </a:p>
          <a:p>
            <a:endParaRPr lang="en-US" dirty="0" smtClean="0"/>
          </a:p>
          <a:p>
            <a:r>
              <a:rPr lang="en-US" dirty="0" smtClean="0"/>
              <a:t>Often associated </a:t>
            </a:r>
            <a:r>
              <a:rPr lang="en-US" dirty="0"/>
              <a:t>with broad data sets, and seek to distill the content into a manageably </a:t>
            </a:r>
            <a:r>
              <a:rPr lang="en-US" dirty="0" smtClean="0"/>
              <a:t>consumable form</a:t>
            </a:r>
            <a:r>
              <a:rPr lang="en-US" dirty="0"/>
              <a:t>.</a:t>
            </a:r>
          </a:p>
        </p:txBody>
      </p:sp>
    </p:spTree>
    <p:extLst>
      <p:ext uri="{BB962C8B-B14F-4D97-AF65-F5344CB8AC3E}">
        <p14:creationId xmlns:p14="http://schemas.microsoft.com/office/powerpoint/2010/main" val="1893279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Informative vs. Persuasive vs. Visual Art</a:t>
            </a:r>
          </a:p>
        </p:txBody>
      </p:sp>
      <p:sp>
        <p:nvSpPr>
          <p:cNvPr id="3" name="Content Placeholder 2"/>
          <p:cNvSpPr>
            <a:spLocks noGrp="1"/>
          </p:cNvSpPr>
          <p:nvPr>
            <p:ph idx="1"/>
          </p:nvPr>
        </p:nvSpPr>
        <p:spPr/>
        <p:txBody>
          <a:bodyPr/>
          <a:lstStyle/>
          <a:p>
            <a:r>
              <a:rPr lang="en-US" b="1" i="1" dirty="0"/>
              <a:t>P</a:t>
            </a:r>
            <a:r>
              <a:rPr lang="en-US" b="1" i="1" dirty="0" smtClean="0"/>
              <a:t>ersuasive </a:t>
            </a:r>
            <a:r>
              <a:rPr lang="en-US" b="1" i="1" dirty="0"/>
              <a:t>visualization </a:t>
            </a:r>
            <a:r>
              <a:rPr lang="en-US" dirty="0"/>
              <a:t>primarily serves the relationship </a:t>
            </a:r>
            <a:r>
              <a:rPr lang="en-US" i="1" dirty="0"/>
              <a:t>between the designer and </a:t>
            </a:r>
            <a:r>
              <a:rPr lang="en-US" i="1" dirty="0" smtClean="0"/>
              <a:t>the reader</a:t>
            </a:r>
            <a:r>
              <a:rPr lang="en-US" dirty="0" smtClean="0"/>
              <a:t>.</a:t>
            </a:r>
          </a:p>
          <a:p>
            <a:endParaRPr lang="en-US" dirty="0" smtClean="0"/>
          </a:p>
          <a:p>
            <a:r>
              <a:rPr lang="en-US" dirty="0" smtClean="0"/>
              <a:t>Useful when </a:t>
            </a:r>
            <a:r>
              <a:rPr lang="en-US" dirty="0"/>
              <a:t>the designer wishes to change the reader’s mind about something</a:t>
            </a:r>
            <a:r>
              <a:rPr lang="en-US" dirty="0" smtClean="0"/>
              <a:t>.</a:t>
            </a:r>
          </a:p>
          <a:p>
            <a:endParaRPr lang="en-US" dirty="0"/>
          </a:p>
          <a:p>
            <a:r>
              <a:rPr lang="en-US" dirty="0" smtClean="0"/>
              <a:t>Represents </a:t>
            </a:r>
            <a:r>
              <a:rPr lang="en-US" dirty="0"/>
              <a:t>a very specific point of view, and advocates a change of opinion </a:t>
            </a:r>
            <a:r>
              <a:rPr lang="en-US" dirty="0" smtClean="0"/>
              <a:t>or action </a:t>
            </a:r>
            <a:r>
              <a:rPr lang="en-US" dirty="0"/>
              <a:t>on the part of the </a:t>
            </a:r>
            <a:r>
              <a:rPr lang="en-US" dirty="0" smtClean="0"/>
              <a:t>reader.</a:t>
            </a:r>
          </a:p>
          <a:p>
            <a:endParaRPr lang="en-US" dirty="0" smtClean="0"/>
          </a:p>
          <a:p>
            <a:r>
              <a:rPr lang="en-US" dirty="0" smtClean="0"/>
              <a:t>Data represented is </a:t>
            </a:r>
            <a:r>
              <a:rPr lang="en-US" dirty="0"/>
              <a:t>specifically chosen for the purpose of supporting the designer’s point of view, and </a:t>
            </a:r>
            <a:r>
              <a:rPr lang="en-US" dirty="0" smtClean="0"/>
              <a:t>is presented </a:t>
            </a:r>
            <a:r>
              <a:rPr lang="en-US" dirty="0"/>
              <a:t>carefully so as to convince the reader of same. </a:t>
            </a:r>
            <a:r>
              <a:rPr lang="en-US" dirty="0" smtClean="0"/>
              <a:t> (Note: could be considered </a:t>
            </a:r>
            <a:r>
              <a:rPr lang="en-US" i="1" dirty="0"/>
              <a:t>propaganda</a:t>
            </a:r>
            <a:r>
              <a:rPr lang="en-US" dirty="0" smtClean="0"/>
              <a:t>.)</a:t>
            </a:r>
            <a:endParaRPr lang="en-US" dirty="0"/>
          </a:p>
        </p:txBody>
      </p:sp>
    </p:spTree>
    <p:extLst>
      <p:ext uri="{BB962C8B-B14F-4D97-AF65-F5344CB8AC3E}">
        <p14:creationId xmlns:p14="http://schemas.microsoft.com/office/powerpoint/2010/main" val="4289125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04800"/>
            <a:ext cx="82296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05896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Informative vs. Persuasive vs. Visual Art</a:t>
            </a:r>
          </a:p>
        </p:txBody>
      </p:sp>
      <p:sp>
        <p:nvSpPr>
          <p:cNvPr id="3" name="Content Placeholder 2"/>
          <p:cNvSpPr>
            <a:spLocks noGrp="1"/>
          </p:cNvSpPr>
          <p:nvPr>
            <p:ph idx="1"/>
          </p:nvPr>
        </p:nvSpPr>
        <p:spPr/>
        <p:txBody>
          <a:bodyPr>
            <a:normAutofit/>
          </a:bodyPr>
          <a:lstStyle/>
          <a:p>
            <a:r>
              <a:rPr lang="en-US" b="1" i="1" dirty="0" smtClean="0"/>
              <a:t>Visual </a:t>
            </a:r>
            <a:r>
              <a:rPr lang="en-US" b="1" i="1" dirty="0"/>
              <a:t>art</a:t>
            </a:r>
            <a:r>
              <a:rPr lang="en-US" dirty="0"/>
              <a:t>, primarily serves the relationship </a:t>
            </a:r>
            <a:r>
              <a:rPr lang="en-US" i="1" dirty="0"/>
              <a:t>between the designer </a:t>
            </a:r>
            <a:r>
              <a:rPr lang="en-US" i="1" dirty="0" smtClean="0"/>
              <a:t>and the data</a:t>
            </a:r>
            <a:r>
              <a:rPr lang="en-US" dirty="0" smtClean="0"/>
              <a:t>.</a:t>
            </a:r>
          </a:p>
          <a:p>
            <a:endParaRPr lang="en-US" dirty="0" smtClean="0"/>
          </a:p>
          <a:p>
            <a:r>
              <a:rPr lang="en-US" dirty="0" smtClean="0"/>
              <a:t>Often </a:t>
            </a:r>
            <a:r>
              <a:rPr lang="en-US" dirty="0"/>
              <a:t>entails </a:t>
            </a:r>
            <a:r>
              <a:rPr lang="en-US" i="1" dirty="0" smtClean="0"/>
              <a:t>unidirectional </a:t>
            </a:r>
            <a:r>
              <a:rPr lang="en-US" dirty="0" smtClean="0"/>
              <a:t>encoding </a:t>
            </a:r>
            <a:r>
              <a:rPr lang="en-US" dirty="0"/>
              <a:t>of </a:t>
            </a:r>
            <a:r>
              <a:rPr lang="en-US" dirty="0" smtClean="0"/>
              <a:t>information</a:t>
            </a:r>
          </a:p>
          <a:p>
            <a:endParaRPr lang="en-US" dirty="0"/>
          </a:p>
          <a:p>
            <a:r>
              <a:rPr lang="en-US" dirty="0" smtClean="0"/>
              <a:t>Different than both </a:t>
            </a:r>
            <a:r>
              <a:rPr lang="en-US" dirty="0"/>
              <a:t>informative and persuasive visualizations </a:t>
            </a:r>
            <a:r>
              <a:rPr lang="en-US" dirty="0" smtClean="0"/>
              <a:t>- those are </a:t>
            </a:r>
            <a:r>
              <a:rPr lang="en-US" dirty="0"/>
              <a:t>meant to be easily </a:t>
            </a:r>
            <a:r>
              <a:rPr lang="en-US" dirty="0" smtClean="0"/>
              <a:t>decodable—</a:t>
            </a:r>
            <a:r>
              <a:rPr lang="en-US" i="1" dirty="0" smtClean="0"/>
              <a:t>bidirectional </a:t>
            </a:r>
            <a:r>
              <a:rPr lang="en-US" dirty="0"/>
              <a:t>in their </a:t>
            </a:r>
            <a:r>
              <a:rPr lang="en-US" dirty="0" smtClean="0"/>
              <a:t>encoding</a:t>
            </a:r>
          </a:p>
          <a:p>
            <a:endParaRPr lang="en-US" dirty="0"/>
          </a:p>
          <a:p>
            <a:r>
              <a:rPr lang="en-US" dirty="0" smtClean="0"/>
              <a:t>Visual </a:t>
            </a:r>
            <a:r>
              <a:rPr lang="en-US" dirty="0"/>
              <a:t>art merely translates the data into a </a:t>
            </a:r>
            <a:r>
              <a:rPr lang="en-US" dirty="0" smtClean="0"/>
              <a:t>visual form.</a:t>
            </a:r>
          </a:p>
        </p:txBody>
      </p:sp>
    </p:spTree>
    <p:extLst>
      <p:ext uri="{BB962C8B-B14F-4D97-AF65-F5344CB8AC3E}">
        <p14:creationId xmlns:p14="http://schemas.microsoft.com/office/powerpoint/2010/main" val="37010672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Art Example - </a:t>
            </a:r>
            <a:r>
              <a:rPr lang="en-US" i="1" kern="1200" dirty="0"/>
              <a:t>Fiber Optic Tapestry </a:t>
            </a:r>
            <a:r>
              <a:rPr lang="en-US" dirty="0" smtClean="0"/>
              <a:t> </a:t>
            </a:r>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371600"/>
            <a:ext cx="5181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3576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a:t>Design Considerations</a:t>
            </a:r>
          </a:p>
        </p:txBody>
      </p:sp>
    </p:spTree>
    <p:extLst>
      <p:ext uri="{BB962C8B-B14F-4D97-AF65-F5344CB8AC3E}">
        <p14:creationId xmlns:p14="http://schemas.microsoft.com/office/powerpoint/2010/main" val="367628903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normAutofit fontScale="92500" lnSpcReduction="20000"/>
          </a:bodyPr>
          <a:lstStyle/>
          <a:p>
            <a:r>
              <a:rPr lang="en-US" dirty="0" smtClean="0"/>
              <a:t>As a designer - have a goal</a:t>
            </a:r>
          </a:p>
          <a:p>
            <a:endParaRPr lang="en-US" dirty="0"/>
          </a:p>
          <a:p>
            <a:r>
              <a:rPr lang="en-US" dirty="0" smtClean="0"/>
              <a:t>Think about type of visualization that is suitable:</a:t>
            </a:r>
          </a:p>
          <a:p>
            <a:pPr marL="342900" indent="-342900">
              <a:buFont typeface="Arial" panose="020B0604020202020204" pitchFamily="34" charset="0"/>
              <a:buChar char="•"/>
            </a:pPr>
            <a:r>
              <a:rPr lang="en-US" dirty="0" smtClean="0"/>
              <a:t>exploratory vs. explanatory</a:t>
            </a:r>
          </a:p>
          <a:p>
            <a:pPr marL="342900" indent="-342900">
              <a:buFont typeface="Arial" panose="020B0604020202020204" pitchFamily="34" charset="0"/>
              <a:buChar char="•"/>
            </a:pPr>
            <a:r>
              <a:rPr lang="en-US" dirty="0" smtClean="0"/>
              <a:t>informative vs. persuasive vs. visual art</a:t>
            </a:r>
          </a:p>
          <a:p>
            <a:endParaRPr lang="en-US" dirty="0"/>
          </a:p>
          <a:p>
            <a:r>
              <a:rPr lang="en-US" dirty="0"/>
              <a:t>What information should they be able to learn from this visualization</a:t>
            </a:r>
            <a:r>
              <a:rPr lang="en-US" dirty="0" smtClean="0"/>
              <a:t>?</a:t>
            </a:r>
          </a:p>
          <a:p>
            <a:endParaRPr lang="en-US" dirty="0"/>
          </a:p>
          <a:p>
            <a:r>
              <a:rPr lang="en-US" dirty="0"/>
              <a:t>What point or message are you trying to convey</a:t>
            </a:r>
            <a:r>
              <a:rPr lang="en-US" dirty="0" smtClean="0"/>
              <a:t>?</a:t>
            </a:r>
          </a:p>
          <a:p>
            <a:endParaRPr lang="en-US" dirty="0"/>
          </a:p>
          <a:p>
            <a:r>
              <a:rPr lang="en-US" dirty="0"/>
              <a:t>you should be open to iteration and evolution, serendipity, and the </a:t>
            </a:r>
            <a:r>
              <a:rPr lang="en-US" dirty="0" smtClean="0"/>
              <a:t>paths that </a:t>
            </a:r>
            <a:r>
              <a:rPr lang="en-US" dirty="0"/>
              <a:t>new insight may reveal</a:t>
            </a:r>
          </a:p>
        </p:txBody>
      </p:sp>
    </p:spTree>
    <p:extLst>
      <p:ext uri="{BB962C8B-B14F-4D97-AF65-F5344CB8AC3E}">
        <p14:creationId xmlns:p14="http://schemas.microsoft.com/office/powerpoint/2010/main" val="642972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Requirements</a:t>
            </a:r>
            <a:endParaRPr lang="en-US" dirty="0"/>
          </a:p>
        </p:txBody>
      </p:sp>
      <p:sp>
        <p:nvSpPr>
          <p:cNvPr id="3" name="Content Placeholder 2"/>
          <p:cNvSpPr>
            <a:spLocks noGrp="1"/>
          </p:cNvSpPr>
          <p:nvPr>
            <p:ph idx="1"/>
          </p:nvPr>
        </p:nvSpPr>
        <p:spPr/>
        <p:txBody>
          <a:bodyPr/>
          <a:lstStyle/>
          <a:p>
            <a:r>
              <a:rPr lang="en-US" dirty="0"/>
              <a:t>You will be required to do the following each week:</a:t>
            </a:r>
          </a:p>
          <a:p>
            <a:pPr marL="457200" lvl="0" indent="-457200">
              <a:buFont typeface="+mj-lt"/>
              <a:buAutoNum type="arabicPeriod"/>
            </a:pPr>
            <a:r>
              <a:rPr lang="en-US" dirty="0"/>
              <a:t>Attend the live session and/or watch recorded lecture videos.</a:t>
            </a:r>
          </a:p>
          <a:p>
            <a:pPr marL="457200" lvl="0" indent="-457200">
              <a:buFont typeface="+mj-lt"/>
              <a:buAutoNum type="arabicPeriod"/>
            </a:pPr>
            <a:r>
              <a:rPr lang="en-US" dirty="0"/>
              <a:t>Read the textbooks and any secondary readings.</a:t>
            </a:r>
          </a:p>
          <a:p>
            <a:pPr marL="457200" lvl="0" indent="-457200">
              <a:buFont typeface="+mj-lt"/>
              <a:buAutoNum type="arabicPeriod"/>
            </a:pPr>
            <a:r>
              <a:rPr lang="en-US" dirty="0"/>
              <a:t>Complete visualization projects (due on selected weeks).</a:t>
            </a:r>
          </a:p>
          <a:p>
            <a:pPr marL="457200" lvl="0" indent="-457200">
              <a:buFont typeface="+mj-lt"/>
              <a:buAutoNum type="arabicPeriod"/>
            </a:pPr>
            <a:r>
              <a:rPr lang="en-US" dirty="0"/>
              <a:t>Complete a quiz with questions related to the material for that week.</a:t>
            </a:r>
          </a:p>
          <a:p>
            <a:pPr marL="457200" lvl="0" indent="-457200">
              <a:buFont typeface="+mj-lt"/>
              <a:buAutoNum type="arabicPeriod"/>
            </a:pPr>
            <a:r>
              <a:rPr lang="en-US" dirty="0"/>
              <a:t>Answer a discussion question related to the reading and reply to another student's post.</a:t>
            </a:r>
          </a:p>
          <a:p>
            <a:endParaRPr lang="en-US" dirty="0"/>
          </a:p>
        </p:txBody>
      </p:sp>
    </p:spTree>
    <p:extLst>
      <p:ext uri="{BB962C8B-B14F-4D97-AF65-F5344CB8AC3E}">
        <p14:creationId xmlns:p14="http://schemas.microsoft.com/office/powerpoint/2010/main" val="10577572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lstStyle/>
          <a:p>
            <a:r>
              <a:rPr lang="en-US" dirty="0"/>
              <a:t>it is important to put yourself in the </a:t>
            </a:r>
            <a:r>
              <a:rPr lang="en-US" dirty="0" smtClean="0"/>
              <a:t>shoes of </a:t>
            </a:r>
            <a:r>
              <a:rPr lang="en-US" dirty="0"/>
              <a:t>your </a:t>
            </a:r>
            <a:r>
              <a:rPr lang="en-US" dirty="0" smtClean="0"/>
              <a:t>reader</a:t>
            </a:r>
          </a:p>
          <a:p>
            <a:endParaRPr lang="en-US" dirty="0"/>
          </a:p>
          <a:p>
            <a:r>
              <a:rPr lang="en-US" dirty="0" smtClean="0"/>
              <a:t>Take </a:t>
            </a:r>
            <a:r>
              <a:rPr lang="en-US" dirty="0"/>
              <a:t>into consideration the unique viewpoint that he will </a:t>
            </a:r>
            <a:r>
              <a:rPr lang="en-US" dirty="0" smtClean="0"/>
              <a:t>bring with </a:t>
            </a:r>
            <a:r>
              <a:rPr lang="en-US" dirty="0"/>
              <a:t>him</a:t>
            </a:r>
            <a:r>
              <a:rPr lang="en-US" dirty="0" smtClean="0"/>
              <a:t>.</a:t>
            </a:r>
          </a:p>
          <a:p>
            <a:endParaRPr lang="en-US" dirty="0"/>
          </a:p>
          <a:p>
            <a:r>
              <a:rPr lang="en-US" b="1" i="1" dirty="0" smtClean="0"/>
              <a:t>Your </a:t>
            </a:r>
            <a:r>
              <a:rPr lang="en-US" b="1" i="1" dirty="0"/>
              <a:t>success is measured by your reader’s success</a:t>
            </a:r>
            <a:r>
              <a:rPr lang="en-US" b="1" dirty="0"/>
              <a:t>.</a:t>
            </a:r>
          </a:p>
        </p:txBody>
      </p:sp>
    </p:spTree>
    <p:extLst>
      <p:ext uri="{BB962C8B-B14F-4D97-AF65-F5344CB8AC3E}">
        <p14:creationId xmlns:p14="http://schemas.microsoft.com/office/powerpoint/2010/main" val="6718397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lstStyle/>
          <a:p>
            <a:r>
              <a:rPr lang="en-US" dirty="0" smtClean="0"/>
              <a:t>Remember that with visualization, </a:t>
            </a:r>
          </a:p>
          <a:p>
            <a:r>
              <a:rPr lang="en-US" b="1" dirty="0" smtClean="0"/>
              <a:t>you are communicating with the reader</a:t>
            </a:r>
          </a:p>
          <a:p>
            <a:endParaRPr lang="en-US" dirty="0"/>
          </a:p>
          <a:p>
            <a:r>
              <a:rPr lang="en-US" dirty="0" smtClean="0"/>
              <a:t>Need to consider how the information is encoded, so that reader can decode correctly and receiver your message</a:t>
            </a:r>
          </a:p>
          <a:p>
            <a:endParaRPr lang="en-US" dirty="0"/>
          </a:p>
          <a:p>
            <a:r>
              <a:rPr lang="en-US" dirty="0" smtClean="0"/>
              <a:t>Simplify your explanations until message is clear</a:t>
            </a:r>
          </a:p>
          <a:p>
            <a:pPr marL="342900" indent="-342900">
              <a:buFont typeface="Arial" panose="020B0604020202020204" pitchFamily="34" charset="0"/>
              <a:buChar char="•"/>
            </a:pPr>
            <a:r>
              <a:rPr lang="en-US" dirty="0" smtClean="0"/>
              <a:t>not the same as simplifying ideas</a:t>
            </a:r>
          </a:p>
          <a:p>
            <a:pPr marL="342900" indent="-342900">
              <a:buFont typeface="Arial" panose="020B0604020202020204" pitchFamily="34" charset="0"/>
              <a:buChar char="•"/>
            </a:pPr>
            <a:r>
              <a:rPr lang="en-US" dirty="0" smtClean="0"/>
              <a:t>if you can't find a simple explanation, you may yourself not understand the data</a:t>
            </a:r>
          </a:p>
        </p:txBody>
      </p:sp>
    </p:spTree>
    <p:extLst>
      <p:ext uri="{BB962C8B-B14F-4D97-AF65-F5344CB8AC3E}">
        <p14:creationId xmlns:p14="http://schemas.microsoft.com/office/powerpoint/2010/main" val="445383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lstStyle/>
          <a:p>
            <a:r>
              <a:rPr lang="en-US" b="1" dirty="0" smtClean="0">
                <a:solidFill>
                  <a:srgbClr val="FF0000"/>
                </a:solidFill>
              </a:rPr>
              <a:t>Reader is not you!</a:t>
            </a:r>
          </a:p>
          <a:p>
            <a:pPr marL="342900" indent="-342900">
              <a:buFont typeface="Arial" panose="020B0604020202020204" pitchFamily="34" charset="0"/>
              <a:buChar char="•"/>
            </a:pPr>
            <a:r>
              <a:rPr lang="en-US" dirty="0" smtClean="0"/>
              <a:t>do not make assumptions without considering the audience</a:t>
            </a:r>
          </a:p>
          <a:p>
            <a:pPr marL="342900" indent="-342900">
              <a:buFont typeface="Arial" panose="020B0604020202020204" pitchFamily="34" charset="0"/>
              <a:buChar char="•"/>
            </a:pPr>
            <a:r>
              <a:rPr lang="en-US" dirty="0" smtClean="0"/>
              <a:t>consider the demographic group / experience / knowledge / …</a:t>
            </a:r>
          </a:p>
          <a:p>
            <a:endParaRPr lang="en-US" dirty="0"/>
          </a:p>
          <a:p>
            <a:r>
              <a:rPr lang="en-US" b="1" dirty="0" smtClean="0"/>
              <a:t>Also consider social context:</a:t>
            </a:r>
          </a:p>
          <a:p>
            <a:pPr marL="342900" indent="-342900">
              <a:buFont typeface="Arial" panose="020B0604020202020204" pitchFamily="34" charset="0"/>
              <a:buChar char="•"/>
            </a:pPr>
            <a:r>
              <a:rPr lang="en-US" dirty="0" smtClean="0"/>
              <a:t>What </a:t>
            </a:r>
            <a:r>
              <a:rPr lang="en-US" dirty="0"/>
              <a:t>do colors mean?</a:t>
            </a:r>
          </a:p>
          <a:p>
            <a:pPr marL="342900" indent="-342900">
              <a:buFont typeface="Arial" panose="020B0604020202020204" pitchFamily="34" charset="0"/>
              <a:buChar char="•"/>
            </a:pPr>
            <a:r>
              <a:rPr lang="en-US" dirty="0" smtClean="0"/>
              <a:t>Which </a:t>
            </a:r>
            <a:r>
              <a:rPr lang="en-US" dirty="0"/>
              <a:t>direction it the reader used to reading in?</a:t>
            </a:r>
          </a:p>
          <a:p>
            <a:pPr marL="342900" indent="-342900">
              <a:buFont typeface="Arial" panose="020B0604020202020204" pitchFamily="34" charset="0"/>
              <a:buChar char="•"/>
            </a:pPr>
            <a:r>
              <a:rPr lang="en-US" dirty="0" smtClean="0"/>
              <a:t>Which </a:t>
            </a:r>
            <a:r>
              <a:rPr lang="en-US" dirty="0"/>
              <a:t>icons is she familiar with?</a:t>
            </a:r>
          </a:p>
        </p:txBody>
      </p:sp>
    </p:spTree>
    <p:extLst>
      <p:ext uri="{BB962C8B-B14F-4D97-AF65-F5344CB8AC3E}">
        <p14:creationId xmlns:p14="http://schemas.microsoft.com/office/powerpoint/2010/main" val="1967999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lstStyle/>
          <a:p>
            <a:r>
              <a:rPr lang="en-US" b="1" dirty="0"/>
              <a:t>The key questions to ask here are ones like:</a:t>
            </a:r>
          </a:p>
          <a:p>
            <a:pPr marL="342900" indent="-342900">
              <a:buFont typeface="Arial" panose="020B0604020202020204" pitchFamily="34" charset="0"/>
              <a:buChar char="•"/>
            </a:pPr>
            <a:r>
              <a:rPr lang="en-US" dirty="0" smtClean="0"/>
              <a:t>What </a:t>
            </a:r>
            <a:r>
              <a:rPr lang="en-US" dirty="0"/>
              <a:t>information does my reader need to be successful?</a:t>
            </a:r>
          </a:p>
          <a:p>
            <a:pPr marL="342900" indent="-342900">
              <a:buFont typeface="Arial" panose="020B0604020202020204" pitchFamily="34" charset="0"/>
              <a:buChar char="•"/>
            </a:pPr>
            <a:r>
              <a:rPr lang="en-US" dirty="0" smtClean="0"/>
              <a:t>How </a:t>
            </a:r>
            <a:r>
              <a:rPr lang="en-US" dirty="0"/>
              <a:t>much detail does she need?</a:t>
            </a:r>
          </a:p>
          <a:p>
            <a:pPr marL="342900" indent="-342900">
              <a:buFont typeface="Arial" panose="020B0604020202020204" pitchFamily="34" charset="0"/>
              <a:buChar char="•"/>
            </a:pPr>
            <a:r>
              <a:rPr lang="en-US" dirty="0" smtClean="0"/>
              <a:t>How </a:t>
            </a:r>
            <a:r>
              <a:rPr lang="en-US" dirty="0"/>
              <a:t>long does she have to make it effective?</a:t>
            </a:r>
          </a:p>
        </p:txBody>
      </p:sp>
    </p:spTree>
    <p:extLst>
      <p:ext uri="{BB962C8B-B14F-4D97-AF65-F5344CB8AC3E}">
        <p14:creationId xmlns:p14="http://schemas.microsoft.com/office/powerpoint/2010/main" val="3400623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p:txBody>
          <a:bodyPr/>
          <a:lstStyle/>
          <a:p>
            <a:r>
              <a:rPr lang="en-US" b="1" dirty="0" smtClean="0"/>
              <a:t>Lastly, consider the data itself:</a:t>
            </a:r>
          </a:p>
          <a:p>
            <a:pPr marL="342900" indent="-342900">
              <a:buFont typeface="Arial" panose="020B0604020202020204" pitchFamily="34" charset="0"/>
              <a:buChar char="•"/>
            </a:pPr>
            <a:r>
              <a:rPr lang="en-US" dirty="0" smtClean="0"/>
              <a:t>Is </a:t>
            </a:r>
            <a:r>
              <a:rPr lang="en-US" dirty="0"/>
              <a:t>it a time-series? A hierarchy?</a:t>
            </a:r>
          </a:p>
          <a:p>
            <a:pPr marL="342900" indent="-342900">
              <a:buFont typeface="Arial" panose="020B0604020202020204" pitchFamily="34" charset="0"/>
              <a:buChar char="•"/>
            </a:pPr>
            <a:r>
              <a:rPr lang="en-US" dirty="0" smtClean="0"/>
              <a:t>How </a:t>
            </a:r>
            <a:r>
              <a:rPr lang="en-US" dirty="0"/>
              <a:t>many dimensions does it have? Which are the most important ones?</a:t>
            </a:r>
          </a:p>
          <a:p>
            <a:pPr marL="342900" indent="-342900">
              <a:buFont typeface="Arial" panose="020B0604020202020204" pitchFamily="34" charset="0"/>
              <a:buChar char="•"/>
            </a:pPr>
            <a:r>
              <a:rPr lang="en-US" dirty="0" smtClean="0"/>
              <a:t>What </a:t>
            </a:r>
            <a:r>
              <a:rPr lang="en-US" dirty="0"/>
              <a:t>sort of relationships do they have (e.g., one-to-one or many-to-many)?</a:t>
            </a:r>
          </a:p>
          <a:p>
            <a:pPr marL="342900" indent="-342900">
              <a:buFont typeface="Arial" panose="020B0604020202020204" pitchFamily="34" charset="0"/>
              <a:buChar char="•"/>
            </a:pPr>
            <a:r>
              <a:rPr lang="en-US" dirty="0" smtClean="0"/>
              <a:t>How </a:t>
            </a:r>
            <a:r>
              <a:rPr lang="en-US" dirty="0"/>
              <a:t>variable are they</a:t>
            </a:r>
            <a:r>
              <a:rPr lang="en-US" dirty="0" smtClean="0"/>
              <a:t>?</a:t>
            </a:r>
          </a:p>
          <a:p>
            <a:pPr marL="342900" indent="-342900">
              <a:buFont typeface="Arial" panose="020B0604020202020204" pitchFamily="34" charset="0"/>
              <a:buChar char="•"/>
            </a:pPr>
            <a:r>
              <a:rPr lang="en-US" dirty="0" smtClean="0"/>
              <a:t>Are </a:t>
            </a:r>
            <a:r>
              <a:rPr lang="en-US" dirty="0"/>
              <a:t>the values categorical? Discrete or continuous? Linear or non-linear? How </a:t>
            </a:r>
            <a:r>
              <a:rPr lang="en-US" dirty="0" smtClean="0"/>
              <a:t>are they </a:t>
            </a:r>
            <a:r>
              <a:rPr lang="en-US" dirty="0"/>
              <a:t>bounded?</a:t>
            </a:r>
          </a:p>
          <a:p>
            <a:pPr marL="342900" indent="-342900">
              <a:buFont typeface="Arial" panose="020B0604020202020204" pitchFamily="34" charset="0"/>
              <a:buChar char="•"/>
            </a:pPr>
            <a:r>
              <a:rPr lang="en-US" dirty="0" smtClean="0"/>
              <a:t>How </a:t>
            </a:r>
            <a:r>
              <a:rPr lang="en-US" dirty="0"/>
              <a:t>many categories are there?</a:t>
            </a:r>
          </a:p>
        </p:txBody>
      </p:sp>
    </p:spTree>
    <p:extLst>
      <p:ext uri="{BB962C8B-B14F-4D97-AF65-F5344CB8AC3E}">
        <p14:creationId xmlns:p14="http://schemas.microsoft.com/office/powerpoint/2010/main" val="2729199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
          <p:cNvSpPr>
            <a:spLocks noGrp="1"/>
          </p:cNvSpPr>
          <p:nvPr>
            <p:ph type="ctrTitle"/>
          </p:nvPr>
        </p:nvSpPr>
        <p:spPr/>
        <p:txBody>
          <a:bodyPr/>
          <a:lstStyle/>
          <a:p>
            <a:pPr marL="342900" indent="-342900"/>
            <a:r>
              <a:rPr lang="en-US" dirty="0" smtClean="0"/>
              <a:t>Tools of the Trade</a:t>
            </a:r>
            <a:endParaRPr lang="en-US" dirty="0"/>
          </a:p>
        </p:txBody>
      </p:sp>
    </p:spTree>
    <p:extLst>
      <p:ext uri="{BB962C8B-B14F-4D97-AF65-F5344CB8AC3E}">
        <p14:creationId xmlns:p14="http://schemas.microsoft.com/office/powerpoint/2010/main" val="751953410"/>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of the Trade</a:t>
            </a:r>
            <a:endParaRPr lang="en-US" dirty="0"/>
          </a:p>
        </p:txBody>
      </p:sp>
      <p:sp>
        <p:nvSpPr>
          <p:cNvPr id="3" name="Content Placeholder 2"/>
          <p:cNvSpPr>
            <a:spLocks noGrp="1"/>
          </p:cNvSpPr>
          <p:nvPr>
            <p:ph idx="1"/>
          </p:nvPr>
        </p:nvSpPr>
        <p:spPr/>
        <p:txBody>
          <a:bodyPr/>
          <a:lstStyle/>
          <a:p>
            <a:pPr marL="173038" indent="-173038">
              <a:buFont typeface="Arial" pitchFamily="34" charset="0"/>
              <a:buChar char="•"/>
            </a:pPr>
            <a:r>
              <a:rPr lang="en-US" dirty="0" smtClean="0"/>
              <a:t>MS Excel</a:t>
            </a:r>
          </a:p>
          <a:p>
            <a:pPr marL="173038" indent="-173038">
              <a:buFont typeface="Arial" pitchFamily="34" charset="0"/>
              <a:buChar char="•"/>
            </a:pPr>
            <a:r>
              <a:rPr lang="en-US" dirty="0" smtClean="0"/>
              <a:t>Tableau</a:t>
            </a:r>
          </a:p>
          <a:p>
            <a:pPr marL="173038" indent="-173038">
              <a:buFont typeface="Arial" pitchFamily="34" charset="0"/>
              <a:buChar char="•"/>
            </a:pPr>
            <a:r>
              <a:rPr lang="en-US" dirty="0" smtClean="0"/>
              <a:t>Google Chart Tools</a:t>
            </a:r>
          </a:p>
          <a:p>
            <a:pPr marL="173038" indent="-173038">
              <a:buFont typeface="Arial" pitchFamily="34" charset="0"/>
              <a:buChar char="•"/>
            </a:pPr>
            <a:r>
              <a:rPr lang="en-US" dirty="0" smtClean="0"/>
              <a:t>MATLAB</a:t>
            </a:r>
          </a:p>
          <a:p>
            <a:pPr marL="173038" indent="-173038">
              <a:buFont typeface="Arial" pitchFamily="34" charset="0"/>
              <a:buChar char="•"/>
            </a:pPr>
            <a:r>
              <a:rPr lang="en-US" dirty="0" smtClean="0"/>
              <a:t>Python + </a:t>
            </a:r>
            <a:r>
              <a:rPr lang="en-US" dirty="0" err="1" smtClean="0"/>
              <a:t>matplotlib</a:t>
            </a:r>
            <a:r>
              <a:rPr lang="en-US" dirty="0" smtClean="0"/>
              <a:t> or plot.ly or </a:t>
            </a:r>
            <a:r>
              <a:rPr lang="en-US" dirty="0" err="1" smtClean="0"/>
              <a:t>chaco</a:t>
            </a:r>
            <a:endParaRPr lang="en-US" dirty="0" smtClean="0"/>
          </a:p>
          <a:p>
            <a:pPr marL="173038" indent="-173038">
              <a:buFont typeface="Arial" pitchFamily="34" charset="0"/>
              <a:buChar char="•"/>
            </a:pPr>
            <a:r>
              <a:rPr lang="en-US" dirty="0" smtClean="0"/>
              <a:t>D3</a:t>
            </a:r>
          </a:p>
          <a:p>
            <a:pPr marL="173038" indent="-173038">
              <a:buFont typeface="Arial" pitchFamily="34" charset="0"/>
              <a:buChar char="•"/>
            </a:pPr>
            <a:r>
              <a:rPr lang="en-US" dirty="0" smtClean="0"/>
              <a:t>Processing</a:t>
            </a:r>
          </a:p>
          <a:p>
            <a:pPr marL="173038" indent="-173038">
              <a:buFont typeface="Arial" pitchFamily="34" charset="0"/>
              <a:buChar char="•"/>
            </a:pPr>
            <a:r>
              <a:rPr lang="en-US" dirty="0" smtClean="0"/>
              <a:t>…(many others)</a:t>
            </a:r>
          </a:p>
          <a:p>
            <a:endParaRPr lang="en-US" dirty="0" smtClean="0"/>
          </a:p>
        </p:txBody>
      </p:sp>
    </p:spTree>
    <p:extLst>
      <p:ext uri="{BB962C8B-B14F-4D97-AF65-F5344CB8AC3E}">
        <p14:creationId xmlns:p14="http://schemas.microsoft.com/office/powerpoint/2010/main" val="3131862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MyTheme3">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MyTheme3</Template>
  <TotalTime>1638</TotalTime>
  <Words>4647</Words>
  <Application>Microsoft Office PowerPoint</Application>
  <PresentationFormat>On-screen Show (4:3)</PresentationFormat>
  <Paragraphs>591</Paragraphs>
  <Slides>96</Slides>
  <Notes>19</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MyTheme3</vt:lpstr>
      <vt:lpstr>70-530 Data Visualization</vt:lpstr>
      <vt:lpstr>Outline</vt:lpstr>
      <vt:lpstr>Course Overview and Requirements</vt:lpstr>
      <vt:lpstr>Course Description</vt:lpstr>
      <vt:lpstr>Learning Objectives</vt:lpstr>
      <vt:lpstr>Required Textbooks</vt:lpstr>
      <vt:lpstr>Optional Textbook</vt:lpstr>
      <vt:lpstr>Other Good Books on Visualization</vt:lpstr>
      <vt:lpstr>Course Requirements</vt:lpstr>
      <vt:lpstr>Due Dates</vt:lpstr>
      <vt:lpstr>Evaluation and Grading</vt:lpstr>
      <vt:lpstr>Discussion Questions</vt:lpstr>
      <vt:lpstr>Quizzes</vt:lpstr>
      <vt:lpstr>Visualization Projects</vt:lpstr>
      <vt:lpstr>Final Exam</vt:lpstr>
      <vt:lpstr>Letter Grades</vt:lpstr>
      <vt:lpstr>Late Policy</vt:lpstr>
      <vt:lpstr>Academic Dishonesty</vt:lpstr>
      <vt:lpstr>Course Outline</vt:lpstr>
      <vt:lpstr>Motivation for Data Visualization</vt:lpstr>
      <vt:lpstr>Data Visualization as a Science</vt:lpstr>
      <vt:lpstr>Foundations for a Science of Data Visualization</vt:lpstr>
      <vt:lpstr>Visualizations for Humans</vt:lpstr>
      <vt:lpstr>Motivation for Visualizations</vt:lpstr>
      <vt:lpstr>Visualization - Meaning</vt:lpstr>
      <vt:lpstr>Advantages of Visualization</vt:lpstr>
      <vt:lpstr>Advantages of Visualization</vt:lpstr>
      <vt:lpstr>Advantages of Visualization</vt:lpstr>
      <vt:lpstr>Semiotics</vt:lpstr>
      <vt:lpstr>Principle of Arbitrariness </vt:lpstr>
      <vt:lpstr>Three Graphics - Are They Visualizations???</vt:lpstr>
      <vt:lpstr>Arbitrariness in Pictures</vt:lpstr>
      <vt:lpstr>Arbitrariness in Pictures</vt:lpstr>
      <vt:lpstr>Arbitrariness in Pictures</vt:lpstr>
      <vt:lpstr>Arbitrariness in Pictures</vt:lpstr>
      <vt:lpstr>Arbitrariness in Pictures</vt:lpstr>
      <vt:lpstr>Sensory vs Arbitrary Symbols</vt:lpstr>
      <vt:lpstr>Sensory Representations</vt:lpstr>
      <vt:lpstr>Theory of Sensory Languages</vt:lpstr>
      <vt:lpstr>Major visual pathways of the Macaque monkey</vt:lpstr>
      <vt:lpstr>Visual Systems</vt:lpstr>
      <vt:lpstr>Sensory vs. Arbitrary Visualizations</vt:lpstr>
      <vt:lpstr>Properties of Sensory and Arbitrary Representations</vt:lpstr>
      <vt:lpstr>Representations can be misleading</vt:lpstr>
      <vt:lpstr>Representations can be misleading</vt:lpstr>
      <vt:lpstr>Representations can be misleading</vt:lpstr>
      <vt:lpstr>Arbitrary Representation Characteristics</vt:lpstr>
      <vt:lpstr>Arbitrary Representation Characteristics</vt:lpstr>
      <vt:lpstr>Affordance Theory</vt:lpstr>
      <vt:lpstr>Affordance Theory</vt:lpstr>
      <vt:lpstr>Affordances Example</vt:lpstr>
      <vt:lpstr>Affordance Theory Problems</vt:lpstr>
      <vt:lpstr>Visualization Stages</vt:lpstr>
      <vt:lpstr>Visualization Stages - Diagram</vt:lpstr>
      <vt:lpstr>Visualization Stages</vt:lpstr>
      <vt:lpstr>Visualization Stages</vt:lpstr>
      <vt:lpstr>Visualization Stages</vt:lpstr>
      <vt:lpstr>Visualization Stages</vt:lpstr>
      <vt:lpstr>Model of Perceptual Processing</vt:lpstr>
      <vt:lpstr>Model of Perceptual Processing</vt:lpstr>
      <vt:lpstr>Three-stage Model of Perception</vt:lpstr>
      <vt:lpstr>Three-stage Model of Perception</vt:lpstr>
      <vt:lpstr>Three-stage Model of Perception</vt:lpstr>
      <vt:lpstr>Three-stage Model of Perception</vt:lpstr>
      <vt:lpstr>Three-stage Model of Perception</vt:lpstr>
      <vt:lpstr>Three-stage Model of Perception</vt:lpstr>
      <vt:lpstr>Three-stage Model of Perception</vt:lpstr>
      <vt:lpstr>Types of Visualizations</vt:lpstr>
      <vt:lpstr>Types of Visualizations</vt:lpstr>
      <vt:lpstr>Visual Communication</vt:lpstr>
      <vt:lpstr>Classifying Data Visualizations</vt:lpstr>
      <vt:lpstr>Data Dimensions</vt:lpstr>
      <vt:lpstr>Data Dimensions</vt:lpstr>
      <vt:lpstr>Data Visualization vs. Infographics</vt:lpstr>
      <vt:lpstr>Flint Hahn’s Burning Man infographic </vt:lpstr>
      <vt:lpstr>Data Visualization vs. Infographics</vt:lpstr>
      <vt:lpstr>Data Visualization vs. Infographics</vt:lpstr>
      <vt:lpstr>Exploration vs. Explanation</vt:lpstr>
      <vt:lpstr>Exploration vs. Explanation</vt:lpstr>
      <vt:lpstr>Exploration vs. Explanation</vt:lpstr>
      <vt:lpstr>Informative vs. Persuasive vs. Visual Art</vt:lpstr>
      <vt:lpstr>Informative vs. Persuasive vs. Visual Art</vt:lpstr>
      <vt:lpstr>Informative vs. Persuasive vs. Visual Art</vt:lpstr>
      <vt:lpstr>Informative vs. Persuasive vs. Visual Art</vt:lpstr>
      <vt:lpstr>PowerPoint Presentation</vt:lpstr>
      <vt:lpstr>Informative vs. Persuasive vs. Visual Art</vt:lpstr>
      <vt:lpstr>Visual Art Example - Fiber Optic Tapestry  </vt:lpstr>
      <vt:lpstr>Design Considerations</vt:lpstr>
      <vt:lpstr>Design Considerations</vt:lpstr>
      <vt:lpstr>Design Considerations</vt:lpstr>
      <vt:lpstr>Design Considerations</vt:lpstr>
      <vt:lpstr>Design Considerations</vt:lpstr>
      <vt:lpstr>Design Considerations</vt:lpstr>
      <vt:lpstr>Design Considerations</vt:lpstr>
      <vt:lpstr>Tools of the Trade</vt:lpstr>
      <vt:lpstr>Tools of the Trade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Szczurek, Dr. Piotr M.</dc:creator>
  <cp:lastModifiedBy>szczurpi</cp:lastModifiedBy>
  <cp:revision>493</cp:revision>
  <dcterms:created xsi:type="dcterms:W3CDTF">2006-08-16T00:00:00Z</dcterms:created>
  <dcterms:modified xsi:type="dcterms:W3CDTF">2016-05-10T20:29:32Z</dcterms:modified>
</cp:coreProperties>
</file>